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74"/>
  </p:handoutMasterIdLst>
  <p:sldIdLst>
    <p:sldId id="256" r:id="rId4"/>
    <p:sldId id="981" r:id="rId5"/>
    <p:sldId id="279" r:id="rId6"/>
    <p:sldId id="759" r:id="rId8"/>
    <p:sldId id="760" r:id="rId9"/>
    <p:sldId id="781" r:id="rId10"/>
    <p:sldId id="912" r:id="rId11"/>
    <p:sldId id="915" r:id="rId12"/>
    <p:sldId id="916" r:id="rId13"/>
    <p:sldId id="913" r:id="rId14"/>
    <p:sldId id="914" r:id="rId15"/>
    <p:sldId id="921" r:id="rId16"/>
    <p:sldId id="917" r:id="rId17"/>
    <p:sldId id="918" r:id="rId18"/>
    <p:sldId id="970" r:id="rId19"/>
    <p:sldId id="919" r:id="rId20"/>
    <p:sldId id="923" r:id="rId21"/>
    <p:sldId id="934" r:id="rId22"/>
    <p:sldId id="924" r:id="rId23"/>
    <p:sldId id="948" r:id="rId24"/>
    <p:sldId id="925" r:id="rId25"/>
    <p:sldId id="926" r:id="rId26"/>
    <p:sldId id="927" r:id="rId27"/>
    <p:sldId id="928" r:id="rId28"/>
    <p:sldId id="929" r:id="rId29"/>
    <p:sldId id="930" r:id="rId30"/>
    <p:sldId id="931" r:id="rId31"/>
    <p:sldId id="932" r:id="rId32"/>
    <p:sldId id="933" r:id="rId33"/>
    <p:sldId id="922" r:id="rId34"/>
    <p:sldId id="972" r:id="rId35"/>
    <p:sldId id="935" r:id="rId36"/>
    <p:sldId id="985" r:id="rId37"/>
    <p:sldId id="941" r:id="rId38"/>
    <p:sldId id="974" r:id="rId39"/>
    <p:sldId id="939" r:id="rId40"/>
    <p:sldId id="942" r:id="rId41"/>
    <p:sldId id="943" r:id="rId42"/>
    <p:sldId id="944" r:id="rId43"/>
    <p:sldId id="945" r:id="rId44"/>
    <p:sldId id="946" r:id="rId45"/>
    <p:sldId id="976" r:id="rId46"/>
    <p:sldId id="949" r:id="rId47"/>
    <p:sldId id="950" r:id="rId48"/>
    <p:sldId id="951" r:id="rId49"/>
    <p:sldId id="952" r:id="rId50"/>
    <p:sldId id="975" r:id="rId51"/>
    <p:sldId id="966" r:id="rId52"/>
    <p:sldId id="954" r:id="rId53"/>
    <p:sldId id="955" r:id="rId54"/>
    <p:sldId id="956" r:id="rId55"/>
    <p:sldId id="957" r:id="rId56"/>
    <p:sldId id="958" r:id="rId57"/>
    <p:sldId id="959" r:id="rId58"/>
    <p:sldId id="960" r:id="rId59"/>
    <p:sldId id="961" r:id="rId60"/>
    <p:sldId id="962" r:id="rId61"/>
    <p:sldId id="967" r:id="rId62"/>
    <p:sldId id="964" r:id="rId63"/>
    <p:sldId id="963" r:id="rId64"/>
    <p:sldId id="965" r:id="rId65"/>
    <p:sldId id="977" r:id="rId66"/>
    <p:sldId id="982" r:id="rId67"/>
    <p:sldId id="983" r:id="rId68"/>
    <p:sldId id="979" r:id="rId69"/>
    <p:sldId id="978" r:id="rId70"/>
    <p:sldId id="984" r:id="rId71"/>
    <p:sldId id="980" r:id="rId72"/>
    <p:sldId id="270" r:id="rId73"/>
  </p:sldIdLst>
  <p:sldSz cx="12192000" cy="6858000"/>
  <p:notesSz cx="7103745" cy="10234295"/>
  <p:embeddedFontLst>
    <p:embeddedFont>
      <p:font typeface="黑体" panose="02010609060101010101" charset="-122"/>
      <p:regular r:id="rId79"/>
    </p:embeddedFont>
    <p:embeddedFont>
      <p:font typeface="微软雅黑" panose="020B0503020204020204" charset="-122"/>
      <p:regular r:id="rId80"/>
    </p:embeddedFont>
    <p:embeddedFont>
      <p:font typeface="华文细黑" panose="02010600040101010101" charset="-122"/>
      <p:regular r:id="rId81"/>
    </p:embeddedFont>
    <p:embeddedFont>
      <p:font typeface="新宋体" panose="02010609030101010101" charset="-122"/>
      <p:regular r:id="rId8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E3F3"/>
    <a:srgbClr val="F3B96D"/>
    <a:srgbClr val="8EC0B9"/>
    <a:srgbClr val="2E75B6"/>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2" Type="http://schemas.openxmlformats.org/officeDocument/2006/relationships/font" Target="fonts/font4.fntdata"/><Relationship Id="rId81" Type="http://schemas.openxmlformats.org/officeDocument/2006/relationships/font" Target="fonts/font3.fntdata"/><Relationship Id="rId80" Type="http://schemas.openxmlformats.org/officeDocument/2006/relationships/font" Target="fonts/font2.fntdata"/><Relationship Id="rId8" Type="http://schemas.openxmlformats.org/officeDocument/2006/relationships/slide" Target="slides/slide4.xml"/><Relationship Id="rId79" Type="http://schemas.openxmlformats.org/officeDocument/2006/relationships/font" Target="fonts/font1.fntdata"/><Relationship Id="rId78" Type="http://schemas.openxmlformats.org/officeDocument/2006/relationships/commentAuthors" Target="commentAuthors.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handoutMaster" Target="handoutMasters/handoutMaster1.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notesMaster" Target="notesMasters/notesMaster1.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0.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xml"/><Relationship Id="rId1" Type="http://schemas.openxmlformats.org/officeDocument/2006/relationships/image" Target="../media/image22.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3.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4.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5.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6.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7.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8.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9.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0.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1.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2.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3.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4.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5.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6.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2.png"/><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buClrTx/>
              <a:buSzTx/>
              <a:buFontTx/>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解剖学基础</a:t>
            </a:r>
            <a:endPar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
          </p:nvPr>
        </p:nvSpPr>
        <p:spPr>
          <a:xfrm>
            <a:off x="1069340" y="914400"/>
            <a:ext cx="10064750" cy="4751070"/>
          </a:xfrm>
        </p:spPr>
        <p:txBody>
          <a:bodyPr>
            <a:normAutofit fontScale="90000"/>
          </a:bodyPr>
          <a:p>
            <a:pPr marL="0" indent="457200" algn="just">
              <a:lnSpc>
                <a:spcPct val="150000"/>
              </a:lnSpc>
              <a:buClrTx/>
              <a:buSzTx/>
              <a:buFont typeface="Arial" panose="020B0604020202020204" pitchFamily="34" charset="0"/>
              <a:buChar char="•"/>
              <a:extLst>
                <a:ext uri="{35155182-B16C-46BC-9424-99874614C6A1}">
                  <wpsdc:indentchars xmlns:wpsdc="http://www.wps.cn/officeDocument/2017/drawingmlCustomData" val="200" checksum="59296752"/>
                </a:ext>
              </a:extLst>
            </a:pPr>
            <a:endParaRPr lang="zh-CN" altLang="en-US" sz="2000" kern="1200" dirty="0">
              <a:solidFill>
                <a:schemeClr val="tx1"/>
              </a:solidFill>
              <a:latin typeface="+mn-lt"/>
              <a:ea typeface="+mn-ea"/>
              <a:cs typeface="+mn-cs"/>
            </a:endParaRPr>
          </a:p>
          <a:p>
            <a:pPr marL="0" indent="0" algn="just">
              <a:lnSpc>
                <a:spcPct val="150000"/>
              </a:lnSpc>
              <a:buClrTx/>
              <a:buSzTx/>
              <a:buFont typeface="Arial" panose="020B0604020202020204" pitchFamily="34" charset="0"/>
              <a:buNone/>
            </a:pPr>
            <a:r>
              <a:rPr lang="en-US" altLang="zh-CN" sz="2000" kern="1200" dirty="0">
                <a:solidFill>
                  <a:schemeClr val="tx1"/>
                </a:solidFill>
                <a:latin typeface="+mn-lt"/>
                <a:ea typeface="+mn-ea"/>
                <a:cs typeface="+mn-cs"/>
              </a:rPr>
              <a:t>  </a:t>
            </a:r>
            <a:r>
              <a:rPr lang="zh-CN" altLang="en-US" sz="2000" kern="1200" dirty="0">
                <a:solidFill>
                  <a:schemeClr val="tx1"/>
                </a:solidFill>
                <a:latin typeface="+mn-lt"/>
                <a:ea typeface="+mn-ea"/>
                <a:cs typeface="+mn-cs"/>
              </a:rPr>
              <a:t>鼻腔由骨和软骨为基础，内面衬以黏膜和皮肤。鼻腔向前经鼻孔通外界，向后经鼻后孔通咽。鼻腔的中央被一呈矢状位的鼻中隔分为左、右两腔，每侧鼻腔可分为鼻前庭和鼻前庭固有鼻腔两部分。</a:t>
            </a:r>
            <a:endParaRPr lang="zh-CN" altLang="en-US" sz="2000" kern="1200" dirty="0">
              <a:solidFill>
                <a:schemeClr val="tx1"/>
              </a:solidFill>
              <a:latin typeface="+mn-lt"/>
              <a:ea typeface="+mn-ea"/>
              <a:cs typeface="+mn-cs"/>
            </a:endParaRPr>
          </a:p>
          <a:p>
            <a:pPr marL="0" indent="0" algn="just">
              <a:lnSpc>
                <a:spcPct val="150000"/>
              </a:lnSpc>
              <a:buClrTx/>
              <a:buSzTx/>
              <a:buFont typeface="Arial" panose="020B0604020202020204" pitchFamily="34" charset="0"/>
              <a:buNone/>
            </a:pPr>
            <a:r>
              <a:rPr lang="en-US" altLang="zh-CN" sz="2000" kern="1200" dirty="0">
                <a:solidFill>
                  <a:schemeClr val="tx1"/>
                </a:solidFill>
                <a:latin typeface="+mn-lt"/>
                <a:ea typeface="+mn-ea"/>
                <a:cs typeface="+mn-cs"/>
              </a:rPr>
              <a:t>  </a:t>
            </a:r>
            <a:r>
              <a:rPr lang="zh-CN" altLang="en-US" sz="2000" kern="1200" dirty="0">
                <a:solidFill>
                  <a:schemeClr val="tx1"/>
                </a:solidFill>
                <a:latin typeface="+mn-lt"/>
                <a:ea typeface="+mn-ea"/>
                <a:cs typeface="+mn-cs"/>
              </a:rPr>
              <a:t>1.鼻前庭  位于鼻腔的前下部，为鼻翼内面的部分，生有鼻毛，具有滤过和净化空气的作用。</a:t>
            </a:r>
            <a:endParaRPr lang="zh-CN" altLang="en-US" sz="2000" kern="1200" dirty="0">
              <a:solidFill>
                <a:schemeClr val="tx1"/>
              </a:solidFill>
              <a:latin typeface="+mn-lt"/>
              <a:ea typeface="+mn-ea"/>
              <a:cs typeface="+mn-cs"/>
            </a:endParaRPr>
          </a:p>
          <a:p>
            <a:pPr marL="0" indent="0" algn="just">
              <a:lnSpc>
                <a:spcPct val="150000"/>
              </a:lnSpc>
              <a:buClrTx/>
              <a:buSzTx/>
              <a:buFont typeface="Arial" panose="020B0604020202020204" pitchFamily="34" charset="0"/>
              <a:buNone/>
            </a:pPr>
            <a:r>
              <a:rPr lang="en-US" altLang="zh-CN" sz="2000" kern="1200" dirty="0">
                <a:solidFill>
                  <a:schemeClr val="tx1"/>
                </a:solidFill>
                <a:latin typeface="+mn-lt"/>
                <a:ea typeface="+mn-ea"/>
                <a:cs typeface="+mn-cs"/>
              </a:rPr>
              <a:t>  </a:t>
            </a:r>
            <a:r>
              <a:rPr lang="zh-CN" altLang="en-US" sz="2000" kern="1200" dirty="0">
                <a:solidFill>
                  <a:schemeClr val="tx1"/>
                </a:solidFill>
                <a:latin typeface="+mn-lt"/>
                <a:ea typeface="+mn-ea"/>
                <a:cs typeface="+mn-cs"/>
              </a:rPr>
              <a:t>2.固有鼻腔  为鼻腔的主要部分。其外侧壁自上而下有上、中、下3个鼻甲，各鼻甲的下方，分别为上、中、下鼻道。在上鼻甲的后上方有蝶筛隐窝。下鼻道的前部有鼻泪管的开口。</a:t>
            </a:r>
            <a:endParaRPr lang="zh-CN" altLang="en-US" sz="2000" kern="1200" dirty="0">
              <a:solidFill>
                <a:schemeClr val="tx1"/>
              </a:solidFill>
              <a:latin typeface="+mn-lt"/>
              <a:ea typeface="+mn-ea"/>
              <a:cs typeface="+mn-cs"/>
            </a:endParaRPr>
          </a:p>
          <a:p>
            <a:pPr marL="0" indent="0" algn="just">
              <a:lnSpc>
                <a:spcPct val="150000"/>
              </a:lnSpc>
              <a:buClrTx/>
              <a:buSzTx/>
              <a:buFont typeface="Arial" panose="020B0604020202020204" pitchFamily="34" charset="0"/>
              <a:buNone/>
            </a:pPr>
            <a:r>
              <a:rPr lang="en-US" altLang="zh-CN" sz="2000" kern="1200" dirty="0">
                <a:solidFill>
                  <a:schemeClr val="tx1"/>
                </a:solidFill>
                <a:latin typeface="+mn-lt"/>
                <a:ea typeface="+mn-ea"/>
                <a:cs typeface="+mn-cs"/>
              </a:rPr>
              <a:t>  </a:t>
            </a:r>
            <a:r>
              <a:rPr lang="zh-CN" altLang="en-US" sz="2000" kern="1200" dirty="0">
                <a:solidFill>
                  <a:schemeClr val="tx1"/>
                </a:solidFill>
                <a:latin typeface="+mn-lt"/>
                <a:ea typeface="+mn-ea"/>
                <a:cs typeface="+mn-cs"/>
              </a:rPr>
              <a:t>固有鼻腔的黏膜，可分为嗅区和呼吸区。嗅区位于上鼻甲的上方和与其相对的鼻中隔上部，在活体时呈淡黄色，内含嗅细胞，具有感受嗅觉的功能。呼吸区为嗅区以外的其它部分，活体时呈淡红色，富含血管和腺体，可温暖和湿润吸入的空气。</a:t>
            </a:r>
            <a:endParaRPr lang="zh-CN" altLang="en-US" sz="2000" kern="1200" dirty="0">
              <a:solidFill>
                <a:schemeClr val="tx1"/>
              </a:solidFill>
              <a:latin typeface="+mn-lt"/>
              <a:ea typeface="+mn-ea"/>
              <a:cs typeface="+mn-cs"/>
            </a:endParaRPr>
          </a:p>
        </p:txBody>
      </p:sp>
      <p:sp>
        <p:nvSpPr>
          <p:cNvPr id="4" name="标题 3"/>
          <p:cNvSpPr>
            <a:spLocks noGrp="1"/>
          </p:cNvSpPr>
          <p:nvPr>
            <p:ph type="title"/>
          </p:nvPr>
        </p:nvSpPr>
        <p:spPr>
          <a:xfrm>
            <a:off x="-57150" y="-222250"/>
            <a:ext cx="3077845" cy="1143000"/>
          </a:xfrm>
        </p:spPr>
        <p:txBody>
          <a:bodyPr anchor="ctr" anchorCtr="0"/>
          <a:p>
            <a:pPr algn="l"/>
            <a:r>
              <a:rPr lang="zh-CN" altLang="en-US" sz="2800" b="1" spc="388"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rPr>
              <a:t>（二）鼻腔</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p:cNvSpPr>
          <p:nvPr>
            <p:ph type="title"/>
          </p:nvPr>
        </p:nvSpPr>
        <p:spPr>
          <a:xfrm>
            <a:off x="0" y="836930"/>
            <a:ext cx="12192000" cy="1143000"/>
          </a:xfrm>
        </p:spPr>
        <p:txBody>
          <a:bodyPr anchor="ctr" anchorCtr="0"/>
          <a:p>
            <a:pPr algn="ctr"/>
            <a:r>
              <a:rPr lang="zh-CN" altLang="en-US" dirty="0"/>
              <a:t>鼻腔外侧壁（右侧）</a:t>
            </a:r>
            <a:endParaRPr lang="zh-CN" altLang="en-US" dirty="0"/>
          </a:p>
        </p:txBody>
      </p:sp>
      <p:pic>
        <p:nvPicPr>
          <p:cNvPr id="27652" name="图片 27651" descr="图6-3"/>
          <p:cNvPicPr>
            <a:picLocks noChangeAspect="1"/>
          </p:cNvPicPr>
          <p:nvPr/>
        </p:nvPicPr>
        <p:blipFill>
          <a:blip r:embed="rId1"/>
          <a:stretch>
            <a:fillRect/>
          </a:stretch>
        </p:blipFill>
        <p:spPr>
          <a:xfrm>
            <a:off x="1925638" y="1844675"/>
            <a:ext cx="8064500" cy="43211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p:cNvSpPr>
          <p:nvPr>
            <p:ph type="title"/>
          </p:nvPr>
        </p:nvSpPr>
        <p:spPr>
          <a:xfrm>
            <a:off x="-8890" y="-160020"/>
            <a:ext cx="3223895" cy="1143000"/>
          </a:xfrm>
        </p:spPr>
        <p:txBody>
          <a:bodyPr anchor="ctr" anchorCtr="0"/>
          <a:p>
            <a:pPr algn="l"/>
            <a:r>
              <a:rPr lang="zh-CN" altLang="en-US" sz="2800" b="1" spc="388"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rPr>
              <a:t>（三）鼻旁窦</a:t>
            </a:r>
            <a:endParaRPr lang="zh-CN" altLang="en-US" sz="2800" b="1" spc="388"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endParaRPr>
          </a:p>
        </p:txBody>
      </p:sp>
      <p:sp>
        <p:nvSpPr>
          <p:cNvPr id="28675" name="文本占位符 28674"/>
          <p:cNvSpPr>
            <a:spLocks noGrp="1"/>
          </p:cNvSpPr>
          <p:nvPr>
            <p:ph type="body" idx="1"/>
          </p:nvPr>
        </p:nvSpPr>
        <p:spPr>
          <a:xfrm>
            <a:off x="1626235" y="1932305"/>
            <a:ext cx="9171940" cy="2290445"/>
          </a:xfrm>
        </p:spPr>
        <p:txBody>
          <a:bodyPr/>
          <a:p>
            <a:pPr marL="0" indent="0" algn="just">
              <a:lnSpc>
                <a:spcPct val="150000"/>
              </a:lnSpc>
              <a:buClrTx/>
              <a:buSzTx/>
              <a:buFont typeface="Arial" panose="020B0604020202020204" pitchFamily="34" charset="0"/>
              <a:buNone/>
            </a:pPr>
            <a:r>
              <a:rPr lang="en-US" altLang="zh-CN" sz="2000" kern="1200" dirty="0">
                <a:solidFill>
                  <a:schemeClr val="tx1"/>
                </a:solidFill>
                <a:latin typeface="+mn-lt"/>
                <a:ea typeface="+mn-ea"/>
                <a:cs typeface="+mn-cs"/>
              </a:rPr>
              <a:t>  </a:t>
            </a:r>
            <a:r>
              <a:rPr lang="zh-CN" altLang="en-US" sz="2000" kern="1200" dirty="0">
                <a:solidFill>
                  <a:schemeClr val="tx1"/>
                </a:solidFill>
                <a:latin typeface="+mn-lt"/>
                <a:ea typeface="+mn-ea"/>
                <a:cs typeface="+mn-cs"/>
              </a:rPr>
              <a:t>鼻旁窦由骨性鼻旁窦内衬黏膜而成，共有4对，即上颌窦、额窦、筛窦和蝶窦，分别位于同名的颅骨内。各鼻旁窦均开口于鼻腔的外侧壁，其中上颌窦、额窦、筛窦的前群和中群开口于中鼻道，筛窦后群开口于上鼻道，蝶窦开口于蝶筛隐窝。鼻旁窦能调节吸入空气的温度和湿度，并对发音起共鸣作用。</a:t>
            </a:r>
            <a:endParaRPr lang="zh-CN" altLang="en-US" sz="2000" kern="1200" dirty="0">
              <a:solidFill>
                <a:schemeClr val="tx1"/>
              </a:solidFill>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p:nvPr>
        </p:nvSpPr>
        <p:spPr>
          <a:xfrm>
            <a:off x="0" y="765175"/>
            <a:ext cx="12192635" cy="1143000"/>
          </a:xfrm>
        </p:spPr>
        <p:txBody>
          <a:bodyPr anchor="ctr" anchorCtr="0"/>
          <a:p>
            <a:pPr algn="ctr"/>
            <a:r>
              <a:rPr lang="zh-CN" altLang="en-US" dirty="0"/>
              <a:t>鼻旁窦及鼻泪管开口 </a:t>
            </a:r>
            <a:endParaRPr lang="zh-CN" altLang="en-US" dirty="0"/>
          </a:p>
        </p:txBody>
      </p:sp>
      <p:pic>
        <p:nvPicPr>
          <p:cNvPr id="29700" name="图片 29699" descr="图6-4"/>
          <p:cNvPicPr>
            <a:picLocks noChangeAspect="1"/>
          </p:cNvPicPr>
          <p:nvPr/>
        </p:nvPicPr>
        <p:blipFill>
          <a:blip r:embed="rId1"/>
          <a:stretch>
            <a:fillRect/>
          </a:stretch>
        </p:blipFill>
        <p:spPr>
          <a:xfrm>
            <a:off x="1640205" y="1780223"/>
            <a:ext cx="8135938" cy="45370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4" name="图片 30723" descr="图6-5"/>
          <p:cNvPicPr>
            <a:picLocks noChangeAspect="1"/>
          </p:cNvPicPr>
          <p:nvPr/>
        </p:nvPicPr>
        <p:blipFill>
          <a:blip r:embed="rId1"/>
          <a:stretch>
            <a:fillRect/>
          </a:stretch>
        </p:blipFill>
        <p:spPr>
          <a:xfrm>
            <a:off x="2111375" y="1571625"/>
            <a:ext cx="8135938" cy="4608513"/>
          </a:xfrm>
          <a:prstGeom prst="rect">
            <a:avLst/>
          </a:prstGeom>
          <a:noFill/>
          <a:ln w="9525">
            <a:noFill/>
          </a:ln>
        </p:spPr>
      </p:pic>
      <p:sp>
        <p:nvSpPr>
          <p:cNvPr id="30722" name="标题 30721"/>
          <p:cNvSpPr>
            <a:spLocks noGrp="1"/>
          </p:cNvSpPr>
          <p:nvPr>
            <p:ph type="title"/>
          </p:nvPr>
        </p:nvSpPr>
        <p:spPr>
          <a:xfrm>
            <a:off x="0" y="621030"/>
            <a:ext cx="12192000" cy="1143000"/>
          </a:xfrm>
        </p:spPr>
        <p:txBody>
          <a:bodyPr anchor="ctr" anchorCtr="0"/>
          <a:p>
            <a:pPr algn="ctr"/>
            <a:r>
              <a:rPr lang="zh-CN" altLang="en-US" dirty="0"/>
              <a:t>鼻旁窦体表投影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048635" y="1708150"/>
            <a:ext cx="6539865" cy="2978785"/>
          </a:xfrm>
          <a:prstGeom prst="rect">
            <a:avLst/>
          </a:prstGeom>
        </p:spPr>
        <p:txBody>
          <a:bodyPr wrap="square">
            <a:noAutofit/>
          </a:bodyPr>
          <a:p>
            <a:pPr marL="0" indent="88900" algn="just" defTabSz="266700">
              <a:lnSpc>
                <a:spcPct val="150000"/>
              </a:lnSpc>
              <a:spcBef>
                <a:spcPct val="0"/>
              </a:spcBef>
              <a:spcAft>
                <a:spcPct val="0"/>
              </a:spcAft>
            </a:pPr>
            <a:r>
              <a:rPr lang="zh-CN" altLang="en-US" sz="2000" dirty="0"/>
              <a:t>怀疑为上颌窦炎时间差前采用的引流体位（）</a:t>
            </a:r>
            <a:endParaRPr lang="zh-CN" altLang="en-US" sz="2000" dirty="0"/>
          </a:p>
          <a:p>
            <a:pPr marL="0" indent="88900" algn="just" defTabSz="266700">
              <a:lnSpc>
                <a:spcPct val="150000"/>
              </a:lnSpc>
              <a:spcBef>
                <a:spcPct val="0"/>
              </a:spcBef>
              <a:spcAft>
                <a:spcPct val="0"/>
              </a:spcAft>
            </a:pPr>
            <a:r>
              <a:rPr lang="zh-CN" altLang="en-US" sz="2000" dirty="0"/>
              <a:t>A、头位稍向前俯</a:t>
            </a:r>
            <a:endParaRPr lang="zh-CN" altLang="en-US" sz="2000" dirty="0"/>
          </a:p>
          <a:p>
            <a:pPr marL="0" indent="88900" algn="just" defTabSz="266700">
              <a:lnSpc>
                <a:spcPct val="150000"/>
              </a:lnSpc>
              <a:spcBef>
                <a:spcPct val="0"/>
              </a:spcBef>
              <a:spcAft>
                <a:spcPct val="0"/>
              </a:spcAft>
            </a:pPr>
            <a:r>
              <a:rPr lang="zh-CN" altLang="en-US" sz="2000" dirty="0"/>
              <a:t>B、头位稍向后仰</a:t>
            </a:r>
            <a:endParaRPr lang="zh-CN" altLang="en-US" sz="2000" dirty="0"/>
          </a:p>
          <a:p>
            <a:pPr marL="0" indent="88900" algn="just" defTabSz="266700">
              <a:lnSpc>
                <a:spcPct val="150000"/>
              </a:lnSpc>
              <a:spcBef>
                <a:spcPct val="0"/>
              </a:spcBef>
              <a:spcAft>
                <a:spcPct val="0"/>
              </a:spcAft>
            </a:pPr>
            <a:r>
              <a:rPr lang="zh-CN" altLang="en-US" sz="2000" dirty="0"/>
              <a:t>C、头位直立</a:t>
            </a:r>
            <a:endParaRPr lang="zh-CN" altLang="en-US" sz="2000" dirty="0"/>
          </a:p>
          <a:p>
            <a:pPr marL="0" indent="88900" algn="just" defTabSz="266700">
              <a:lnSpc>
                <a:spcPct val="150000"/>
              </a:lnSpc>
              <a:spcBef>
                <a:spcPct val="0"/>
              </a:spcBef>
              <a:spcAft>
                <a:spcPct val="0"/>
              </a:spcAft>
            </a:pPr>
            <a:r>
              <a:rPr lang="zh-CN" altLang="en-US" sz="2000" dirty="0"/>
              <a:t>D、头前倾90度，患耳向上</a:t>
            </a:r>
            <a:endParaRPr lang="zh-CN" altLang="en-US" sz="2000" dirty="0"/>
          </a:p>
          <a:p>
            <a:pPr marL="0" indent="88900" algn="just" defTabSz="266700">
              <a:lnSpc>
                <a:spcPct val="150000"/>
              </a:lnSpc>
              <a:spcBef>
                <a:spcPct val="0"/>
              </a:spcBef>
              <a:spcAft>
                <a:spcPct val="0"/>
              </a:spcAft>
            </a:pPr>
            <a:r>
              <a:rPr lang="zh-CN" altLang="en-US" sz="2000" dirty="0"/>
              <a:t>E、头向下低</a:t>
            </a:r>
            <a:endParaRPr lang="zh-CN" altLang="en-US" sz="2000" dirty="0"/>
          </a:p>
        </p:txBody>
      </p:sp>
      <p:sp>
        <p:nvSpPr>
          <p:cNvPr id="5" name="Title 6"/>
          <p:cNvSpPr txBox="1"/>
          <p:nvPr>
            <p:custDataLst>
              <p:tags r:id="rId1"/>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护理情景</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文本占位符 31746"/>
          <p:cNvSpPr>
            <a:spLocks noGrp="1"/>
          </p:cNvSpPr>
          <p:nvPr>
            <p:ph type="body" idx="1"/>
          </p:nvPr>
        </p:nvSpPr>
        <p:spPr>
          <a:xfrm>
            <a:off x="1295400" y="1916430"/>
            <a:ext cx="8229600" cy="742950"/>
          </a:xfrm>
        </p:spPr>
        <p:txBody>
          <a:bodyPr/>
          <a:p>
            <a:pPr marL="0" indent="0" algn="l">
              <a:buFont typeface="Arial" panose="020B0604020202020204" pitchFamily="34" charset="0"/>
              <a:buNone/>
            </a:pPr>
            <a:r>
              <a:rPr lang="zh-CN" altLang="en-US" kern="1200" dirty="0">
                <a:solidFill>
                  <a:schemeClr val="tx1"/>
                </a:solidFill>
                <a:latin typeface="+mn-lt"/>
                <a:ea typeface="+mn-ea"/>
                <a:cs typeface="+mn-cs"/>
              </a:rPr>
              <a:t>见消化系统。</a:t>
            </a:r>
            <a:endParaRPr lang="zh-CN" altLang="en-US" kern="1200" dirty="0">
              <a:solidFill>
                <a:schemeClr val="tx1"/>
              </a:solidFill>
              <a:latin typeface="+mn-lt"/>
              <a:ea typeface="+mn-ea"/>
              <a:cs typeface="+mn-cs"/>
            </a:endParaRPr>
          </a:p>
        </p:txBody>
      </p:sp>
      <p:sp>
        <p:nvSpPr>
          <p:cNvPr id="3" name="Title 6"/>
          <p:cNvSpPr txBox="1"/>
          <p:nvPr>
            <p:custDataLst>
              <p:tags r:id="rId1"/>
            </p:custDataLst>
          </p:nvPr>
        </p:nvSpPr>
        <p:spPr>
          <a:xfrm>
            <a:off x="231407" y="87859"/>
            <a:ext cx="13569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文本占位符 32770"/>
          <p:cNvSpPr>
            <a:spLocks noGrp="1"/>
          </p:cNvSpPr>
          <p:nvPr>
            <p:ph type="body" idx="1"/>
          </p:nvPr>
        </p:nvSpPr>
        <p:spPr>
          <a:xfrm>
            <a:off x="1802130" y="1701800"/>
            <a:ext cx="9018270" cy="2748915"/>
          </a:xfrm>
        </p:spPr>
        <p:txBody>
          <a:bodyPr>
            <a:normAutofit fontScale="90000"/>
          </a:bodyPr>
          <a:p>
            <a:pPr marL="0" indent="0" algn="l">
              <a:lnSpc>
                <a:spcPct val="150000"/>
              </a:lnSpc>
              <a:buFont typeface="Arial" panose="020B0604020202020204" pitchFamily="34" charset="0"/>
              <a:buNone/>
            </a:pPr>
            <a:r>
              <a:rPr lang="zh-CN" altLang="en-US" sz="2000" kern="1200" dirty="0">
                <a:solidFill>
                  <a:schemeClr val="tx1"/>
                </a:solidFill>
                <a:latin typeface="+mn-lt"/>
                <a:ea typeface="+mn-ea"/>
                <a:cs typeface="+mn-cs"/>
              </a:rPr>
              <a:t> （一）喉的位置</a:t>
            </a:r>
            <a:endParaRPr lang="zh-CN" altLang="en-US" sz="20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zh-CN" altLang="en-US" sz="2000" kern="1200" dirty="0">
                <a:solidFill>
                  <a:schemeClr val="tx1"/>
                </a:solidFill>
                <a:latin typeface="+mn-lt"/>
                <a:ea typeface="+mn-ea"/>
                <a:cs typeface="+mn-cs"/>
              </a:rPr>
              <a:t>  喉位于颈前部正中，在喉咽部的前方。喉的两侧与颈部的大血管和神经相邻。喉的活动性较大，可随吞咽而上、下移动。</a:t>
            </a:r>
            <a:endParaRPr lang="zh-CN" altLang="en-US" sz="20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zh-CN" altLang="en-US" sz="2000" kern="1200" dirty="0">
                <a:solidFill>
                  <a:schemeClr val="tx1"/>
                </a:solidFill>
                <a:latin typeface="+mn-lt"/>
                <a:ea typeface="+mn-ea"/>
                <a:cs typeface="+mn-cs"/>
              </a:rPr>
              <a:t> （二）喉的结构</a:t>
            </a:r>
            <a:endParaRPr lang="zh-CN" altLang="en-US" sz="20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zh-CN" altLang="en-US" sz="2000" kern="1200" dirty="0">
                <a:solidFill>
                  <a:schemeClr val="tx1"/>
                </a:solidFill>
                <a:latin typeface="+mn-lt"/>
                <a:ea typeface="+mn-ea"/>
                <a:cs typeface="+mn-cs"/>
              </a:rPr>
              <a:t>  喉以软骨作为支架，软骨之间借关节、韧带相连，表面附有喉肌，内面衬以黏膜构成。</a:t>
            </a:r>
            <a:endParaRPr lang="zh-CN" altLang="en-US" sz="2000" kern="1200" dirty="0">
              <a:solidFill>
                <a:schemeClr val="tx1"/>
              </a:solidFill>
              <a:latin typeface="+mn-lt"/>
              <a:ea typeface="+mn-ea"/>
              <a:cs typeface="+mn-cs"/>
            </a:endParaRPr>
          </a:p>
        </p:txBody>
      </p:sp>
      <p:sp>
        <p:nvSpPr>
          <p:cNvPr id="3" name="Title 6"/>
          <p:cNvSpPr txBox="1"/>
          <p:nvPr>
            <p:custDataLst>
              <p:tags r:id="rId1"/>
            </p:custDataLst>
          </p:nvPr>
        </p:nvSpPr>
        <p:spPr>
          <a:xfrm>
            <a:off x="231407" y="87859"/>
            <a:ext cx="135699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三、喉</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5" name="文本占位符 33794"/>
          <p:cNvSpPr>
            <a:spLocks noGrp="1"/>
          </p:cNvSpPr>
          <p:nvPr>
            <p:ph type="body" idx="1"/>
          </p:nvPr>
        </p:nvSpPr>
        <p:spPr>
          <a:xfrm>
            <a:off x="1496695" y="1231900"/>
            <a:ext cx="9680575" cy="5153025"/>
          </a:xfrm>
        </p:spPr>
        <p:txBody>
          <a:bodyPr>
            <a:noAutofit/>
          </a:bodyPr>
          <a:p>
            <a:pPr marL="0" indent="0" algn="l">
              <a:lnSpc>
                <a:spcPct val="150000"/>
              </a:lnSpc>
              <a:buClrTx/>
              <a:buSzTx/>
              <a:buFont typeface="Arial" panose="020B0604020202020204" pitchFamily="34" charset="0"/>
              <a:buNone/>
            </a:pPr>
            <a:r>
              <a:rPr lang="en-US" altLang="zh-CN" sz="1700" kern="1200" dirty="0">
                <a:solidFill>
                  <a:schemeClr val="tx1"/>
                </a:solidFill>
                <a:latin typeface="+mn-lt"/>
                <a:ea typeface="+mn-ea"/>
                <a:cs typeface="+mn-cs"/>
              </a:rPr>
              <a:t>  </a:t>
            </a:r>
            <a:r>
              <a:rPr lang="zh-CN" altLang="en-US" sz="1700" kern="1200" dirty="0">
                <a:solidFill>
                  <a:schemeClr val="tx1"/>
                </a:solidFill>
                <a:latin typeface="+mn-lt"/>
                <a:ea typeface="+mn-ea"/>
                <a:cs typeface="+mn-cs"/>
              </a:rPr>
              <a:t>喉软骨主要有甲状软骨、环状软骨、杓状软骨和会厌软骨。</a:t>
            </a:r>
            <a:endParaRPr lang="zh-CN" altLang="en-US" sz="17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700" kern="1200" dirty="0">
                <a:solidFill>
                  <a:schemeClr val="tx1"/>
                </a:solidFill>
                <a:latin typeface="+mn-lt"/>
                <a:ea typeface="+mn-ea"/>
                <a:cs typeface="+mn-cs"/>
              </a:rPr>
              <a:t> </a:t>
            </a:r>
            <a:r>
              <a:rPr lang="zh-CN" altLang="en-US" sz="1700" kern="1200" dirty="0">
                <a:solidFill>
                  <a:schemeClr val="tx1"/>
                </a:solidFill>
                <a:latin typeface="+mn-lt"/>
                <a:ea typeface="+mn-ea"/>
                <a:cs typeface="+mn-cs"/>
              </a:rPr>
              <a:t>（1）甲状软骨：为喉软骨中最大的一块，由两块近似方形的甲状软骨板在前方愈合而成，其上端向前突出，称喉结，成年男性尤为明显。甲状软骨板的后缘向上、下分别发出上角和下角，下角与环状软骨构成环甲关节。甲状软骨上缘与舌骨之间以甲状舌骨膜相连。下缘以环甲正中韧带与环状软骨相连。</a:t>
            </a:r>
            <a:endParaRPr lang="zh-CN" altLang="en-US" sz="17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700" kern="1200" dirty="0">
                <a:solidFill>
                  <a:schemeClr val="tx1"/>
                </a:solidFill>
                <a:latin typeface="+mn-lt"/>
                <a:ea typeface="+mn-ea"/>
                <a:cs typeface="+mn-cs"/>
              </a:rPr>
              <a:t> </a:t>
            </a:r>
            <a:r>
              <a:rPr lang="zh-CN" altLang="en-US" sz="1700" kern="1200" dirty="0">
                <a:solidFill>
                  <a:schemeClr val="tx1"/>
                </a:solidFill>
                <a:latin typeface="+mn-lt"/>
                <a:ea typeface="+mn-ea"/>
                <a:cs typeface="+mn-cs"/>
              </a:rPr>
              <a:t>（2）环状软骨：位于甲状软骨的下方，向下接气管。环状软骨呈环形，其前部较窄，后部较宽。</a:t>
            </a:r>
            <a:endParaRPr lang="zh-CN" altLang="en-US" sz="17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700" kern="1200" dirty="0">
                <a:solidFill>
                  <a:schemeClr val="tx1"/>
                </a:solidFill>
                <a:latin typeface="+mn-lt"/>
                <a:ea typeface="+mn-ea"/>
                <a:cs typeface="+mn-cs"/>
              </a:rPr>
              <a:t> </a:t>
            </a:r>
            <a:r>
              <a:rPr lang="zh-CN" altLang="en-US" sz="1700" kern="1200" dirty="0">
                <a:solidFill>
                  <a:schemeClr val="tx1"/>
                </a:solidFill>
                <a:latin typeface="+mn-lt"/>
                <a:ea typeface="+mn-ea"/>
                <a:cs typeface="+mn-cs"/>
              </a:rPr>
              <a:t>（3）杓状软骨：左右各一，位于环状软骨板的上方。杓状软骨呈三棱锥体形，尖向上，底朝下，其底部与环状软骨板的上缘形成环杓关节。杓状软骨底的前端与甲状软骨后面之间有声韧带相连，声韧带是发音的结构基础。</a:t>
            </a:r>
            <a:endParaRPr lang="zh-CN" altLang="en-US" sz="17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700" kern="1200" dirty="0">
                <a:solidFill>
                  <a:schemeClr val="tx1"/>
                </a:solidFill>
                <a:latin typeface="+mn-lt"/>
                <a:ea typeface="+mn-ea"/>
                <a:cs typeface="+mn-cs"/>
              </a:rPr>
              <a:t> </a:t>
            </a:r>
            <a:r>
              <a:rPr lang="zh-CN" altLang="en-US" sz="1700" kern="1200" dirty="0">
                <a:solidFill>
                  <a:schemeClr val="tx1"/>
                </a:solidFill>
                <a:latin typeface="+mn-lt"/>
                <a:ea typeface="+mn-ea"/>
                <a:cs typeface="+mn-cs"/>
              </a:rPr>
              <a:t>（4）会厌软骨：上宽下窄，形似树叶，下端借韧带连于甲状软骨后面。会厌软骨具有弹性，其外覆黏膜形成会厌。</a:t>
            </a:r>
            <a:endParaRPr lang="zh-CN" altLang="en-US" sz="1700" kern="1200" dirty="0">
              <a:solidFill>
                <a:schemeClr val="tx1"/>
              </a:solidFill>
              <a:latin typeface="+mn-lt"/>
              <a:ea typeface="+mn-ea"/>
              <a:cs typeface="+mn-cs"/>
            </a:endParaRPr>
          </a:p>
        </p:txBody>
      </p:sp>
      <p:sp>
        <p:nvSpPr>
          <p:cNvPr id="3" name="Title 6"/>
          <p:cNvSpPr txBox="1"/>
          <p:nvPr>
            <p:custDataLst>
              <p:tags r:id="rId1"/>
            </p:custDataLst>
          </p:nvPr>
        </p:nvSpPr>
        <p:spPr>
          <a:xfrm>
            <a:off x="231407" y="87859"/>
            <a:ext cx="37979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altLang="zh-CN"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1.</a:t>
            </a:r>
            <a:r>
              <a:rPr altLang="zh-CN"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喉的软骨及其连结</a:t>
            </a:r>
            <a:endParaRPr altLang="zh-CN"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34817"/>
          <p:cNvSpPr>
            <a:spLocks noGrp="1"/>
          </p:cNvSpPr>
          <p:nvPr>
            <p:ph type="title"/>
          </p:nvPr>
        </p:nvSpPr>
        <p:spPr>
          <a:xfrm>
            <a:off x="0" y="549275"/>
            <a:ext cx="11340465" cy="1054100"/>
          </a:xfrm>
        </p:spPr>
        <p:txBody>
          <a:bodyPr anchor="ctr" anchorCtr="0"/>
          <a:p>
            <a:pPr algn="ctr"/>
            <a:r>
              <a:rPr lang="zh-CN" altLang="en-US" dirty="0"/>
              <a:t>分离的喉软骨</a:t>
            </a:r>
            <a:endParaRPr lang="zh-CN" altLang="en-US" dirty="0"/>
          </a:p>
        </p:txBody>
      </p:sp>
      <p:pic>
        <p:nvPicPr>
          <p:cNvPr id="34820" name="图片 34819" descr="图6-6"/>
          <p:cNvPicPr>
            <a:picLocks noChangeAspect="1"/>
          </p:cNvPicPr>
          <p:nvPr/>
        </p:nvPicPr>
        <p:blipFill>
          <a:blip r:embed="rId1"/>
          <a:stretch>
            <a:fillRect/>
          </a:stretch>
        </p:blipFill>
        <p:spPr>
          <a:xfrm>
            <a:off x="1930083" y="1442403"/>
            <a:ext cx="7921625" cy="46799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2" name="组合 11"/>
          <p:cNvGrpSpPr/>
          <p:nvPr/>
        </p:nvGrpSpPr>
        <p:grpSpPr>
          <a:xfrm>
            <a:off x="3968022" y="500112"/>
            <a:ext cx="3498580" cy="540000"/>
            <a:chOff x="1397186" y="3857714"/>
            <a:chExt cx="4055189" cy="549605"/>
          </a:xfrm>
        </p:grpSpPr>
        <p:sp>
          <p:nvSpPr>
            <p:cNvPr id="13"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4" name="矩形 13"/>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5" name="组合 14"/>
          <p:cNvGrpSpPr/>
          <p:nvPr/>
        </p:nvGrpSpPr>
        <p:grpSpPr>
          <a:xfrm>
            <a:off x="7890875" y="500112"/>
            <a:ext cx="3698922" cy="540000"/>
            <a:chOff x="1397186" y="3857714"/>
            <a:chExt cx="4225649" cy="549605"/>
          </a:xfrm>
        </p:grpSpPr>
        <p:sp>
          <p:nvSpPr>
            <p:cNvPr id="16"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单元一</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19" name="矩形 18"/>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细胞的基本结构</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2" name="组合 21"/>
          <p:cNvGrpSpPr/>
          <p:nvPr/>
        </p:nvGrpSpPr>
        <p:grpSpPr>
          <a:xfrm>
            <a:off x="3968022" y="1390637"/>
            <a:ext cx="3498580" cy="540000"/>
            <a:chOff x="1397186" y="3857714"/>
            <a:chExt cx="4225649" cy="549605"/>
          </a:xfrm>
        </p:grpSpPr>
        <p:sp>
          <p:nvSpPr>
            <p:cNvPr id="3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单元二</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32" name="矩形 3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基本组织</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7" name="组合 36"/>
          <p:cNvGrpSpPr/>
          <p:nvPr/>
        </p:nvGrpSpPr>
        <p:grpSpPr>
          <a:xfrm>
            <a:off x="7890875" y="1390637"/>
            <a:ext cx="3698922" cy="540000"/>
            <a:chOff x="1397186" y="3857714"/>
            <a:chExt cx="4055189" cy="549605"/>
          </a:xfrm>
        </p:grpSpPr>
        <p:sp>
          <p:nvSpPr>
            <p:cNvPr id="3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单元三</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39" name="矩形 3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皮肤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3" name="组合 42"/>
          <p:cNvGrpSpPr/>
          <p:nvPr/>
        </p:nvGrpSpPr>
        <p:grpSpPr>
          <a:xfrm>
            <a:off x="3928017" y="2252828"/>
            <a:ext cx="3498580" cy="540000"/>
            <a:chOff x="1397186" y="3857714"/>
            <a:chExt cx="4055189" cy="549605"/>
          </a:xfrm>
        </p:grpSpPr>
        <p:sp>
          <p:nvSpPr>
            <p:cNvPr id="4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单元四</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45" name="矩形 4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运动系统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6" name="组合 45"/>
          <p:cNvGrpSpPr/>
          <p:nvPr/>
        </p:nvGrpSpPr>
        <p:grpSpPr>
          <a:xfrm>
            <a:off x="7890875" y="2252828"/>
            <a:ext cx="3698922" cy="540000"/>
            <a:chOff x="1397186" y="3857714"/>
            <a:chExt cx="4225649" cy="549605"/>
          </a:xfrm>
        </p:grpSpPr>
        <p:sp>
          <p:nvSpPr>
            <p:cNvPr id="47"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单元五</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48" name="矩形 47"/>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消化系统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9" name="组合 48"/>
          <p:cNvGrpSpPr/>
          <p:nvPr/>
        </p:nvGrpSpPr>
        <p:grpSpPr>
          <a:xfrm>
            <a:off x="3927382" y="3115552"/>
            <a:ext cx="3498580" cy="540000"/>
            <a:chOff x="1397186" y="3857714"/>
            <a:chExt cx="4225649" cy="549605"/>
          </a:xfrm>
        </p:grpSpPr>
        <p:sp>
          <p:nvSpPr>
            <p:cNvPr id="5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单元六</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51" name="矩形 5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呼吸系统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2" name="组合 51"/>
          <p:cNvGrpSpPr/>
          <p:nvPr/>
        </p:nvGrpSpPr>
        <p:grpSpPr>
          <a:xfrm>
            <a:off x="7890875" y="3105137"/>
            <a:ext cx="3698922" cy="540000"/>
            <a:chOff x="1397186" y="3857714"/>
            <a:chExt cx="4055189" cy="549605"/>
          </a:xfrm>
        </p:grpSpPr>
        <p:sp>
          <p:nvSpPr>
            <p:cNvPr id="53"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56" name="矩形 5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泌尿系统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7" name="组合 56"/>
          <p:cNvGrpSpPr/>
          <p:nvPr/>
        </p:nvGrpSpPr>
        <p:grpSpPr>
          <a:xfrm>
            <a:off x="3912600" y="4005567"/>
            <a:ext cx="3698922" cy="540000"/>
            <a:chOff x="1397186" y="3857714"/>
            <a:chExt cx="4055189" cy="549605"/>
          </a:xfrm>
        </p:grpSpPr>
        <p:sp>
          <p:nvSpPr>
            <p:cNvPr id="5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单元八</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59" name="矩形 58"/>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生殖系统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0" name="组合 59"/>
          <p:cNvGrpSpPr/>
          <p:nvPr/>
        </p:nvGrpSpPr>
        <p:grpSpPr>
          <a:xfrm>
            <a:off x="7890875" y="4005428"/>
            <a:ext cx="3698922" cy="540000"/>
            <a:chOff x="1397186" y="3857714"/>
            <a:chExt cx="4225649" cy="549605"/>
          </a:xfrm>
        </p:grpSpPr>
        <p:sp>
          <p:nvSpPr>
            <p:cNvPr id="6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单元九</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62" name="矩形 6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脉管系统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3" name="组合 62"/>
          <p:cNvGrpSpPr/>
          <p:nvPr/>
        </p:nvGrpSpPr>
        <p:grpSpPr>
          <a:xfrm>
            <a:off x="3914505" y="4840453"/>
            <a:ext cx="3698922" cy="540000"/>
            <a:chOff x="1397186" y="3857714"/>
            <a:chExt cx="4225649" cy="549605"/>
          </a:xfrm>
        </p:grpSpPr>
        <p:sp>
          <p:nvSpPr>
            <p:cNvPr id="6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65" name="矩形 6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感觉器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6" name="组合 65"/>
          <p:cNvGrpSpPr/>
          <p:nvPr/>
        </p:nvGrpSpPr>
        <p:grpSpPr>
          <a:xfrm>
            <a:off x="7890875" y="4819637"/>
            <a:ext cx="3698922" cy="540000"/>
            <a:chOff x="1397186" y="3857714"/>
            <a:chExt cx="4055189" cy="549605"/>
          </a:xfrm>
        </p:grpSpPr>
        <p:sp>
          <p:nvSpPr>
            <p:cNvPr id="6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单元十一</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68" name="矩形 6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神经系统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9" name="组合 68"/>
          <p:cNvGrpSpPr/>
          <p:nvPr/>
        </p:nvGrpSpPr>
        <p:grpSpPr>
          <a:xfrm>
            <a:off x="3912600" y="5730862"/>
            <a:ext cx="3698922" cy="540000"/>
            <a:chOff x="1397186" y="3857714"/>
            <a:chExt cx="4055189" cy="549605"/>
          </a:xfrm>
        </p:grpSpPr>
        <p:sp>
          <p:nvSpPr>
            <p:cNvPr id="70"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单元十二</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71" name="矩形 70"/>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内分泌系统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2" name="组合 71"/>
          <p:cNvGrpSpPr/>
          <p:nvPr/>
        </p:nvGrpSpPr>
        <p:grpSpPr>
          <a:xfrm>
            <a:off x="7890875" y="5709768"/>
            <a:ext cx="3698922" cy="540000"/>
            <a:chOff x="1397186" y="3857714"/>
            <a:chExt cx="4225649" cy="549605"/>
          </a:xfrm>
        </p:grpSpPr>
        <p:sp>
          <p:nvSpPr>
            <p:cNvPr id="73"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单元十三</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74" name="矩形 73"/>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人体胚胎学概要</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p:tgtEl>
                                          <p:spTgt spid="22"/>
                                        </p:tgtEl>
                                        <p:attrNameLst>
                                          <p:attrName>ppt_x</p:attrName>
                                        </p:attrNameLst>
                                      </p:cBhvr>
                                      <p:tavLst>
                                        <p:tav tm="0">
                                          <p:val>
                                            <p:strVal val="#ppt_x-#ppt_w*1.125000"/>
                                          </p:val>
                                        </p:tav>
                                        <p:tav tm="100000">
                                          <p:val>
                                            <p:strVal val="#ppt_x"/>
                                          </p:val>
                                        </p:tav>
                                      </p:tavLst>
                                    </p:anim>
                                    <p:animEffect transition="in" filter="wipe(right)">
                                      <p:cBhvr>
                                        <p:cTn id="22" dur="500"/>
                                        <p:tgtEl>
                                          <p:spTgt spid="22"/>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p:tgtEl>
                                          <p:spTgt spid="37"/>
                                        </p:tgtEl>
                                        <p:attrNameLst>
                                          <p:attrName>ppt_x</p:attrName>
                                        </p:attrNameLst>
                                      </p:cBhvr>
                                      <p:tavLst>
                                        <p:tav tm="0">
                                          <p:val>
                                            <p:strVal val="#ppt_x-#ppt_w*1.125000"/>
                                          </p:val>
                                        </p:tav>
                                        <p:tav tm="100000">
                                          <p:val>
                                            <p:strVal val="#ppt_x"/>
                                          </p:val>
                                        </p:tav>
                                      </p:tavLst>
                                    </p:anim>
                                    <p:animEffect transition="in" filter="wipe(right)">
                                      <p:cBhvr>
                                        <p:cTn id="27" dur="500"/>
                                        <p:tgtEl>
                                          <p:spTgt spid="37"/>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p:tgtEl>
                                          <p:spTgt spid="43"/>
                                        </p:tgtEl>
                                        <p:attrNameLst>
                                          <p:attrName>ppt_x</p:attrName>
                                        </p:attrNameLst>
                                      </p:cBhvr>
                                      <p:tavLst>
                                        <p:tav tm="0">
                                          <p:val>
                                            <p:strVal val="#ppt_x-#ppt_w*1.125000"/>
                                          </p:val>
                                        </p:tav>
                                        <p:tav tm="100000">
                                          <p:val>
                                            <p:strVal val="#ppt_x"/>
                                          </p:val>
                                        </p:tav>
                                      </p:tavLst>
                                    </p:anim>
                                    <p:animEffect transition="in" filter="wipe(right)">
                                      <p:cBhvr>
                                        <p:cTn id="32" dur="500"/>
                                        <p:tgtEl>
                                          <p:spTgt spid="43"/>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500"/>
                                        <p:tgtEl>
                                          <p:spTgt spid="46"/>
                                        </p:tgtEl>
                                        <p:attrNameLst>
                                          <p:attrName>ppt_x</p:attrName>
                                        </p:attrNameLst>
                                      </p:cBhvr>
                                      <p:tavLst>
                                        <p:tav tm="0">
                                          <p:val>
                                            <p:strVal val="#ppt_x-#ppt_w*1.125000"/>
                                          </p:val>
                                        </p:tav>
                                        <p:tav tm="100000">
                                          <p:val>
                                            <p:strVal val="#ppt_x"/>
                                          </p:val>
                                        </p:tav>
                                      </p:tavLst>
                                    </p:anim>
                                    <p:animEffect transition="in" filter="wipe(right)">
                                      <p:cBhvr>
                                        <p:cTn id="37" dur="500"/>
                                        <p:tgtEl>
                                          <p:spTgt spid="46"/>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p:tgtEl>
                                          <p:spTgt spid="49"/>
                                        </p:tgtEl>
                                        <p:attrNameLst>
                                          <p:attrName>ppt_x</p:attrName>
                                        </p:attrNameLst>
                                      </p:cBhvr>
                                      <p:tavLst>
                                        <p:tav tm="0">
                                          <p:val>
                                            <p:strVal val="#ppt_x-#ppt_w*1.125000"/>
                                          </p:val>
                                        </p:tav>
                                        <p:tav tm="100000">
                                          <p:val>
                                            <p:strVal val="#ppt_x"/>
                                          </p:val>
                                        </p:tav>
                                      </p:tavLst>
                                    </p:anim>
                                    <p:animEffect transition="in" filter="wipe(right)">
                                      <p:cBhvr>
                                        <p:cTn id="42" dur="500"/>
                                        <p:tgtEl>
                                          <p:spTgt spid="49"/>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p:tgtEl>
                                          <p:spTgt spid="52"/>
                                        </p:tgtEl>
                                        <p:attrNameLst>
                                          <p:attrName>ppt_x</p:attrName>
                                        </p:attrNameLst>
                                      </p:cBhvr>
                                      <p:tavLst>
                                        <p:tav tm="0">
                                          <p:val>
                                            <p:strVal val="#ppt_x-#ppt_w*1.125000"/>
                                          </p:val>
                                        </p:tav>
                                        <p:tav tm="100000">
                                          <p:val>
                                            <p:strVal val="#ppt_x"/>
                                          </p:val>
                                        </p:tav>
                                      </p:tavLst>
                                    </p:anim>
                                    <p:animEffect transition="in" filter="wipe(right)">
                                      <p:cBhvr>
                                        <p:cTn id="47" dur="500"/>
                                        <p:tgtEl>
                                          <p:spTgt spid="52"/>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500"/>
                                        <p:tgtEl>
                                          <p:spTgt spid="57"/>
                                        </p:tgtEl>
                                        <p:attrNameLst>
                                          <p:attrName>ppt_x</p:attrName>
                                        </p:attrNameLst>
                                      </p:cBhvr>
                                      <p:tavLst>
                                        <p:tav tm="0">
                                          <p:val>
                                            <p:strVal val="#ppt_x-#ppt_w*1.125000"/>
                                          </p:val>
                                        </p:tav>
                                        <p:tav tm="100000">
                                          <p:val>
                                            <p:strVal val="#ppt_x"/>
                                          </p:val>
                                        </p:tav>
                                      </p:tavLst>
                                    </p:anim>
                                    <p:animEffect transition="in" filter="wipe(right)">
                                      <p:cBhvr>
                                        <p:cTn id="52" dur="500"/>
                                        <p:tgtEl>
                                          <p:spTgt spid="57"/>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additive="base">
                                        <p:cTn id="56" dur="500"/>
                                        <p:tgtEl>
                                          <p:spTgt spid="60"/>
                                        </p:tgtEl>
                                        <p:attrNameLst>
                                          <p:attrName>ppt_x</p:attrName>
                                        </p:attrNameLst>
                                      </p:cBhvr>
                                      <p:tavLst>
                                        <p:tav tm="0">
                                          <p:val>
                                            <p:strVal val="#ppt_x-#ppt_w*1.125000"/>
                                          </p:val>
                                        </p:tav>
                                        <p:tav tm="100000">
                                          <p:val>
                                            <p:strVal val="#ppt_x"/>
                                          </p:val>
                                        </p:tav>
                                      </p:tavLst>
                                    </p:anim>
                                    <p:animEffect transition="in" filter="wipe(right)">
                                      <p:cBhvr>
                                        <p:cTn id="57" dur="500"/>
                                        <p:tgtEl>
                                          <p:spTgt spid="60"/>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63"/>
                                        </p:tgtEl>
                                        <p:attrNameLst>
                                          <p:attrName>style.visibility</p:attrName>
                                        </p:attrNameLst>
                                      </p:cBhvr>
                                      <p:to>
                                        <p:strVal val="visible"/>
                                      </p:to>
                                    </p:set>
                                    <p:anim calcmode="lin" valueType="num">
                                      <p:cBhvr additive="base">
                                        <p:cTn id="61" dur="500"/>
                                        <p:tgtEl>
                                          <p:spTgt spid="63"/>
                                        </p:tgtEl>
                                        <p:attrNameLst>
                                          <p:attrName>ppt_x</p:attrName>
                                        </p:attrNameLst>
                                      </p:cBhvr>
                                      <p:tavLst>
                                        <p:tav tm="0">
                                          <p:val>
                                            <p:strVal val="#ppt_x-#ppt_w*1.125000"/>
                                          </p:val>
                                        </p:tav>
                                        <p:tav tm="100000">
                                          <p:val>
                                            <p:strVal val="#ppt_x"/>
                                          </p:val>
                                        </p:tav>
                                      </p:tavLst>
                                    </p:anim>
                                    <p:animEffect transition="in" filter="wipe(right)">
                                      <p:cBhvr>
                                        <p:cTn id="62" dur="500"/>
                                        <p:tgtEl>
                                          <p:spTgt spid="63"/>
                                        </p:tgtEl>
                                      </p:cBhvr>
                                    </p:animEffect>
                                  </p:childTnLst>
                                </p:cTn>
                              </p:par>
                            </p:childTnLst>
                          </p:cTn>
                        </p:par>
                        <p:par>
                          <p:cTn id="63" fill="hold">
                            <p:stCondLst>
                              <p:cond delay="7500"/>
                            </p:stCondLst>
                            <p:childTnLst>
                              <p:par>
                                <p:cTn id="64" presetID="12" presetClass="entr" presetSubtype="8" fill="hold" nodeType="afterEffect">
                                  <p:stCondLst>
                                    <p:cond delay="0"/>
                                  </p:stCondLst>
                                  <p:childTnLst>
                                    <p:set>
                                      <p:cBhvr>
                                        <p:cTn id="65" dur="1" fill="hold">
                                          <p:stCondLst>
                                            <p:cond delay="0"/>
                                          </p:stCondLst>
                                        </p:cTn>
                                        <p:tgtEl>
                                          <p:spTgt spid="66"/>
                                        </p:tgtEl>
                                        <p:attrNameLst>
                                          <p:attrName>style.visibility</p:attrName>
                                        </p:attrNameLst>
                                      </p:cBhvr>
                                      <p:to>
                                        <p:strVal val="visible"/>
                                      </p:to>
                                    </p:set>
                                    <p:anim calcmode="lin" valueType="num">
                                      <p:cBhvr additive="base">
                                        <p:cTn id="66" dur="500"/>
                                        <p:tgtEl>
                                          <p:spTgt spid="66"/>
                                        </p:tgtEl>
                                        <p:attrNameLst>
                                          <p:attrName>ppt_x</p:attrName>
                                        </p:attrNameLst>
                                      </p:cBhvr>
                                      <p:tavLst>
                                        <p:tav tm="0">
                                          <p:val>
                                            <p:strVal val="#ppt_x-#ppt_w*1.125000"/>
                                          </p:val>
                                        </p:tav>
                                        <p:tav tm="100000">
                                          <p:val>
                                            <p:strVal val="#ppt_x"/>
                                          </p:val>
                                        </p:tav>
                                      </p:tavLst>
                                    </p:anim>
                                    <p:animEffect transition="in" filter="wipe(right)">
                                      <p:cBhvr>
                                        <p:cTn id="67" dur="500"/>
                                        <p:tgtEl>
                                          <p:spTgt spid="66"/>
                                        </p:tgtEl>
                                      </p:cBhvr>
                                    </p:animEffect>
                                  </p:childTnLst>
                                </p:cTn>
                              </p:par>
                            </p:childTnLst>
                          </p:cTn>
                        </p:par>
                        <p:par>
                          <p:cTn id="68" fill="hold">
                            <p:stCondLst>
                              <p:cond delay="8000"/>
                            </p:stCondLst>
                            <p:childTnLst>
                              <p:par>
                                <p:cTn id="69" presetID="12" presetClass="entr" presetSubtype="8" fill="hold" nodeType="afterEffect">
                                  <p:stCondLst>
                                    <p:cond delay="0"/>
                                  </p:stCondLst>
                                  <p:childTnLst>
                                    <p:set>
                                      <p:cBhvr>
                                        <p:cTn id="70" dur="1" fill="hold">
                                          <p:stCondLst>
                                            <p:cond delay="0"/>
                                          </p:stCondLst>
                                        </p:cTn>
                                        <p:tgtEl>
                                          <p:spTgt spid="69"/>
                                        </p:tgtEl>
                                        <p:attrNameLst>
                                          <p:attrName>style.visibility</p:attrName>
                                        </p:attrNameLst>
                                      </p:cBhvr>
                                      <p:to>
                                        <p:strVal val="visible"/>
                                      </p:to>
                                    </p:set>
                                    <p:anim calcmode="lin" valueType="num">
                                      <p:cBhvr additive="base">
                                        <p:cTn id="71" dur="500"/>
                                        <p:tgtEl>
                                          <p:spTgt spid="69"/>
                                        </p:tgtEl>
                                        <p:attrNameLst>
                                          <p:attrName>ppt_x</p:attrName>
                                        </p:attrNameLst>
                                      </p:cBhvr>
                                      <p:tavLst>
                                        <p:tav tm="0">
                                          <p:val>
                                            <p:strVal val="#ppt_x-#ppt_w*1.125000"/>
                                          </p:val>
                                        </p:tav>
                                        <p:tav tm="100000">
                                          <p:val>
                                            <p:strVal val="#ppt_x"/>
                                          </p:val>
                                        </p:tav>
                                      </p:tavLst>
                                    </p:anim>
                                    <p:animEffect transition="in" filter="wipe(right)">
                                      <p:cBhvr>
                                        <p:cTn id="72" dur="500"/>
                                        <p:tgtEl>
                                          <p:spTgt spid="69"/>
                                        </p:tgtEl>
                                      </p:cBhvr>
                                    </p:animEffect>
                                  </p:childTnLst>
                                </p:cTn>
                              </p:par>
                            </p:childTnLst>
                          </p:cTn>
                        </p:par>
                        <p:par>
                          <p:cTn id="73" fill="hold">
                            <p:stCondLst>
                              <p:cond delay="8500"/>
                            </p:stCondLst>
                            <p:childTnLst>
                              <p:par>
                                <p:cTn id="74" presetID="12" presetClass="entr" presetSubtype="8" fill="hold" nodeType="afterEffect">
                                  <p:stCondLst>
                                    <p:cond delay="0"/>
                                  </p:stCondLst>
                                  <p:childTnLst>
                                    <p:set>
                                      <p:cBhvr>
                                        <p:cTn id="75" dur="1" fill="hold">
                                          <p:stCondLst>
                                            <p:cond delay="0"/>
                                          </p:stCondLst>
                                        </p:cTn>
                                        <p:tgtEl>
                                          <p:spTgt spid="72"/>
                                        </p:tgtEl>
                                        <p:attrNameLst>
                                          <p:attrName>style.visibility</p:attrName>
                                        </p:attrNameLst>
                                      </p:cBhvr>
                                      <p:to>
                                        <p:strVal val="visible"/>
                                      </p:to>
                                    </p:set>
                                    <p:anim calcmode="lin" valueType="num">
                                      <p:cBhvr additive="base">
                                        <p:cTn id="76" dur="500"/>
                                        <p:tgtEl>
                                          <p:spTgt spid="72"/>
                                        </p:tgtEl>
                                        <p:attrNameLst>
                                          <p:attrName>ppt_x</p:attrName>
                                        </p:attrNameLst>
                                      </p:cBhvr>
                                      <p:tavLst>
                                        <p:tav tm="0">
                                          <p:val>
                                            <p:strVal val="#ppt_x-#ppt_w*1.125000"/>
                                          </p:val>
                                        </p:tav>
                                        <p:tav tm="100000">
                                          <p:val>
                                            <p:strVal val="#ppt_x"/>
                                          </p:val>
                                        </p:tav>
                                      </p:tavLst>
                                    </p:anim>
                                    <p:animEffect transition="in" filter="wipe(right)">
                                      <p:cBhvr>
                                        <p:cTn id="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88540" y="1837690"/>
            <a:ext cx="7985125" cy="2522220"/>
          </a:xfrm>
          <a:prstGeom prst="rect">
            <a:avLst/>
          </a:prstGeom>
          <a:noFill/>
        </p:spPr>
        <p:txBody>
          <a:bodyPr wrap="square" rtlCol="0" anchor="t">
            <a:noAutofit/>
          </a:bodyPr>
          <a:p>
            <a:pPr algn="l">
              <a:lnSpc>
                <a:spcPct val="150000"/>
              </a:lnSpc>
              <a:spcBef>
                <a:spcPts val="1000"/>
              </a:spcBef>
              <a:buClrTx/>
              <a:buSzTx/>
              <a:buNone/>
            </a:pPr>
            <a:r>
              <a:rPr lang="en-US" altLang="zh-CN" dirty="0"/>
              <a:t>  </a:t>
            </a:r>
            <a:r>
              <a:rPr lang="zh-CN" altLang="en-US" dirty="0"/>
              <a:t>喉咙的“吞刀片”感，是由于咽喉部位血管内皮细胞在炎症刺激下，血管通透性显著增高，导致细胞成分和组织液大量渗出，引起局部组织肿胀，持续压迫神经末梢所致。该症状通常在病程第3至5天表现最为明显。作为医护人员，应嘱咐患者及时就医，注意饮食调理，避免刺激性食物，保持充足水分摄入，以缓解症状、提高生活质量。</a:t>
            </a:r>
            <a:endParaRPr lang="zh-CN" altLang="en-US" dirty="0"/>
          </a:p>
        </p:txBody>
      </p:sp>
      <p:sp>
        <p:nvSpPr>
          <p:cNvPr id="5" name="文本框 4"/>
          <p:cNvSpPr txBox="1"/>
          <p:nvPr/>
        </p:nvSpPr>
        <p:spPr>
          <a:xfrm>
            <a:off x="283845" y="82550"/>
            <a:ext cx="6096000" cy="521970"/>
          </a:xfrm>
          <a:prstGeom prst="rect">
            <a:avLst/>
          </a:prstGeom>
          <a:noFill/>
        </p:spPr>
        <p:txBody>
          <a:bodyPr wrap="square" rtlCol="0" anchor="t">
            <a:spAutoFit/>
          </a:bodyPr>
          <a:p>
            <a:r>
              <a:rPr lang="en-US" altLang="zh-CN" sz="2800" b="1" spc="388"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sym typeface="+mn-ea"/>
              </a:rPr>
              <a:t>思政内容</a:t>
            </a:r>
            <a:endParaRPr lang="en-US" altLang="zh-CN" sz="2800" b="1" spc="388"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p:cNvSpPr>
          <p:nvPr>
            <p:ph type="title"/>
          </p:nvPr>
        </p:nvSpPr>
        <p:spPr>
          <a:xfrm>
            <a:off x="-68580" y="765175"/>
            <a:ext cx="12260580" cy="1143000"/>
          </a:xfrm>
        </p:spPr>
        <p:txBody>
          <a:bodyPr anchor="ctr" anchorCtr="0"/>
          <a:p>
            <a:pPr algn="ctr"/>
            <a:r>
              <a:rPr lang="zh-CN" altLang="en-US" dirty="0"/>
              <a:t>喉软骨连结（前面） </a:t>
            </a:r>
            <a:endParaRPr lang="zh-CN" altLang="en-US" dirty="0"/>
          </a:p>
        </p:txBody>
      </p:sp>
      <p:pic>
        <p:nvPicPr>
          <p:cNvPr id="35844" name="图片 35843" descr="图6-7"/>
          <p:cNvPicPr>
            <a:picLocks noChangeAspect="1"/>
          </p:cNvPicPr>
          <p:nvPr/>
        </p:nvPicPr>
        <p:blipFill>
          <a:blip r:embed="rId1"/>
          <a:stretch>
            <a:fillRect/>
          </a:stretch>
        </p:blipFill>
        <p:spPr>
          <a:xfrm>
            <a:off x="2152968" y="1628775"/>
            <a:ext cx="7920037" cy="45370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36865"/>
          <p:cNvSpPr>
            <a:spLocks noGrp="1"/>
          </p:cNvSpPr>
          <p:nvPr>
            <p:ph type="title"/>
          </p:nvPr>
        </p:nvSpPr>
        <p:spPr>
          <a:xfrm>
            <a:off x="635" y="692150"/>
            <a:ext cx="12190730" cy="1143000"/>
          </a:xfrm>
        </p:spPr>
        <p:txBody>
          <a:bodyPr anchor="ctr" anchorCtr="0"/>
          <a:p>
            <a:pPr algn="ctr"/>
            <a:r>
              <a:rPr lang="zh-CN" altLang="en-US" dirty="0"/>
              <a:t> 喉软骨连结（后面） </a:t>
            </a:r>
            <a:endParaRPr lang="zh-CN" altLang="en-US" dirty="0"/>
          </a:p>
        </p:txBody>
      </p:sp>
      <p:pic>
        <p:nvPicPr>
          <p:cNvPr id="36868" name="图片 36867" descr="图6-8"/>
          <p:cNvPicPr>
            <a:picLocks noChangeAspect="1"/>
          </p:cNvPicPr>
          <p:nvPr/>
        </p:nvPicPr>
        <p:blipFill>
          <a:blip r:embed="rId1"/>
          <a:stretch>
            <a:fillRect/>
          </a:stretch>
        </p:blipFill>
        <p:spPr>
          <a:xfrm>
            <a:off x="2286953" y="1666875"/>
            <a:ext cx="7848600" cy="460851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1" name="文本占位符 37890"/>
          <p:cNvSpPr>
            <a:spLocks noGrp="1"/>
          </p:cNvSpPr>
          <p:nvPr>
            <p:ph type="body" idx="1"/>
          </p:nvPr>
        </p:nvSpPr>
        <p:spPr>
          <a:xfrm>
            <a:off x="1714500" y="1908175"/>
            <a:ext cx="8916035" cy="1583690"/>
          </a:xfrm>
        </p:spPr>
        <p:txBody>
          <a:bodyPr/>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  </a:t>
            </a:r>
            <a:r>
              <a:rPr lang="zh-CN" altLang="en-US" sz="1800" kern="1200" dirty="0">
                <a:solidFill>
                  <a:schemeClr val="tx1"/>
                </a:solidFill>
                <a:latin typeface="+mn-lt"/>
                <a:ea typeface="+mn-ea"/>
                <a:cs typeface="+mn-cs"/>
              </a:rPr>
              <a:t>为数块细小的骨骼肌，附着于喉软骨，即可紧张或松弛声带，调节音调的高低；又可开大或缩小声门裂，控制发音的强弱。</a:t>
            </a:r>
            <a:endParaRPr lang="zh-CN" altLang="en-US" sz="1800" kern="1200" dirty="0">
              <a:solidFill>
                <a:schemeClr val="tx1"/>
              </a:solidFill>
              <a:latin typeface="+mn-lt"/>
              <a:ea typeface="+mn-ea"/>
              <a:cs typeface="+mn-cs"/>
            </a:endParaRPr>
          </a:p>
        </p:txBody>
      </p:sp>
      <p:sp>
        <p:nvSpPr>
          <p:cNvPr id="3" name="Title 6"/>
          <p:cNvSpPr txBox="1"/>
          <p:nvPr>
            <p:custDataLst>
              <p:tags r:id="rId1"/>
            </p:custDataLst>
          </p:nvPr>
        </p:nvSpPr>
        <p:spPr>
          <a:xfrm>
            <a:off x="231407" y="87859"/>
            <a:ext cx="1370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2.喉肌</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文本占位符 38914"/>
          <p:cNvSpPr>
            <a:spLocks noGrp="1"/>
          </p:cNvSpPr>
          <p:nvPr>
            <p:ph type="body" idx="1"/>
          </p:nvPr>
        </p:nvSpPr>
        <p:spPr>
          <a:xfrm>
            <a:off x="1244600" y="1600200"/>
            <a:ext cx="10186035" cy="4526280"/>
          </a:xfrm>
        </p:spPr>
        <p:txBody>
          <a:bodyPr/>
          <a:p>
            <a:pPr marL="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即喉的内腔，内衬黏膜，向上经喉口通喉咽部，向下与气管相续。喉口朝向后上方，其前部为会厌，当吞咽食物时，喉上提，会厌可盖住喉口，阻止食物误入喉腔。</a:t>
            </a:r>
            <a:endParaRPr lang="en-US" altLang="zh-CN" sz="1800" kern="1200" dirty="0">
              <a:solidFill>
                <a:schemeClr val="tx1"/>
              </a:solidFill>
              <a:latin typeface="+mn-lt"/>
              <a:ea typeface="+mn-ea"/>
              <a:cs typeface="+mn-cs"/>
            </a:endParaRPr>
          </a:p>
          <a:p>
            <a:pPr marL="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在喉腔中部侧壁上，喉黏膜形成了上、下两对黏膜皱襞，上方的一对为前庭襞，两侧前庭襞之间的裂隙，称前庭裂。下方的一对为声襞，两侧声襞之间的裂隙，称声门裂，声门裂是喉腔中最狭窄的部位。</a:t>
            </a:r>
            <a:endParaRPr lang="en-US" altLang="zh-CN" sz="1800" kern="1200" dirty="0">
              <a:solidFill>
                <a:schemeClr val="tx1"/>
              </a:solidFill>
              <a:latin typeface="+mn-lt"/>
              <a:ea typeface="+mn-ea"/>
              <a:cs typeface="+mn-cs"/>
            </a:endParaRPr>
          </a:p>
          <a:p>
            <a:pPr marL="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喉腔可被前庭裂和声门裂分为上、中、下3部分：前庭裂以上的部分，称喉前庭；前庭裂与声门裂之间的部分，称喉中间腔；声门裂以下的部分，称声门下腔。</a:t>
            </a:r>
            <a:endParaRPr lang="en-US" altLang="zh-CN" sz="1800" kern="1200" dirty="0">
              <a:solidFill>
                <a:schemeClr val="tx1"/>
              </a:solidFill>
              <a:latin typeface="+mn-lt"/>
              <a:ea typeface="+mn-ea"/>
              <a:cs typeface="+mn-cs"/>
            </a:endParaRPr>
          </a:p>
        </p:txBody>
      </p:sp>
      <p:sp>
        <p:nvSpPr>
          <p:cNvPr id="3" name="Title 6"/>
          <p:cNvSpPr txBox="1"/>
          <p:nvPr>
            <p:custDataLst>
              <p:tags r:id="rId1"/>
            </p:custDataLst>
          </p:nvPr>
        </p:nvSpPr>
        <p:spPr>
          <a:xfrm>
            <a:off x="231407" y="87859"/>
            <a:ext cx="2988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3.喉腔与喉黏膜</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p:cNvSpPr>
          <p:nvPr>
            <p:ph type="title"/>
          </p:nvPr>
        </p:nvSpPr>
        <p:spPr>
          <a:xfrm>
            <a:off x="6350" y="765175"/>
            <a:ext cx="12168505" cy="1143000"/>
          </a:xfrm>
        </p:spPr>
        <p:txBody>
          <a:bodyPr anchor="ctr" anchorCtr="0"/>
          <a:p>
            <a:pPr algn="ctr"/>
            <a:r>
              <a:rPr lang="zh-CN" altLang="en-US" dirty="0"/>
              <a:t>喉腔（冠状切面）</a:t>
            </a:r>
            <a:endParaRPr lang="zh-CN" altLang="en-US" dirty="0"/>
          </a:p>
        </p:txBody>
      </p:sp>
      <p:pic>
        <p:nvPicPr>
          <p:cNvPr id="39940" name="图片 39939" descr="图6-9"/>
          <p:cNvPicPr>
            <a:picLocks noChangeAspect="1"/>
          </p:cNvPicPr>
          <p:nvPr/>
        </p:nvPicPr>
        <p:blipFill>
          <a:blip r:embed="rId1"/>
          <a:stretch>
            <a:fillRect/>
          </a:stretch>
        </p:blipFill>
        <p:spPr>
          <a:xfrm>
            <a:off x="2359978" y="1803083"/>
            <a:ext cx="7777162" cy="44656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0961"/>
          <p:cNvSpPr>
            <a:spLocks noGrp="1"/>
          </p:cNvSpPr>
          <p:nvPr>
            <p:ph type="title"/>
          </p:nvPr>
        </p:nvSpPr>
        <p:spPr>
          <a:xfrm>
            <a:off x="78105" y="621030"/>
            <a:ext cx="12134850" cy="1143000"/>
          </a:xfrm>
        </p:spPr>
        <p:txBody>
          <a:bodyPr anchor="ctr" anchorCtr="0"/>
          <a:p>
            <a:pPr algn="ctr"/>
            <a:r>
              <a:rPr lang="zh-CN" altLang="en-US" dirty="0"/>
              <a:t>喉腔（矢状切面）</a:t>
            </a:r>
            <a:endParaRPr lang="zh-CN" altLang="en-US" dirty="0"/>
          </a:p>
        </p:txBody>
      </p:sp>
      <p:pic>
        <p:nvPicPr>
          <p:cNvPr id="40964" name="图片 40963" descr="图6-10"/>
          <p:cNvPicPr>
            <a:picLocks noChangeAspect="1"/>
          </p:cNvPicPr>
          <p:nvPr/>
        </p:nvPicPr>
        <p:blipFill>
          <a:blip r:embed="rId1"/>
          <a:stretch>
            <a:fillRect/>
          </a:stretch>
        </p:blipFill>
        <p:spPr>
          <a:xfrm>
            <a:off x="2178368" y="1551623"/>
            <a:ext cx="7777162" cy="44656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文本占位符 41986"/>
          <p:cNvSpPr>
            <a:spLocks noGrp="1"/>
          </p:cNvSpPr>
          <p:nvPr>
            <p:ph type="body" idx="1"/>
          </p:nvPr>
        </p:nvSpPr>
        <p:spPr>
          <a:xfrm>
            <a:off x="1694815" y="1555750"/>
            <a:ext cx="3546475" cy="4464050"/>
          </a:xfrm>
        </p:spPr>
        <p:txBody>
          <a:bodyPr/>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气管和主支气管是连通于喉与肺之间的管道，它们均由多个气管软骨环借韧带连结而成。气管软骨环呈“C”形，其缺口朝后，被结缔组织和平滑肌封闭。</a:t>
            </a:r>
            <a:endParaRPr lang="en-US" altLang="zh-CN" sz="1800" kern="1200" dirty="0">
              <a:solidFill>
                <a:schemeClr val="tx1"/>
              </a:solidFill>
              <a:latin typeface="+mn-lt"/>
              <a:ea typeface="+mn-ea"/>
              <a:cs typeface="+mn-cs"/>
            </a:endParaRPr>
          </a:p>
        </p:txBody>
      </p:sp>
      <p:pic>
        <p:nvPicPr>
          <p:cNvPr id="41988" name="图片 41987" descr="图6-11"/>
          <p:cNvPicPr>
            <a:picLocks noChangeAspect="1"/>
          </p:cNvPicPr>
          <p:nvPr/>
        </p:nvPicPr>
        <p:blipFill>
          <a:blip r:embed="rId1"/>
          <a:stretch>
            <a:fillRect/>
          </a:stretch>
        </p:blipFill>
        <p:spPr>
          <a:xfrm>
            <a:off x="5454015" y="1555750"/>
            <a:ext cx="5256213" cy="4464050"/>
          </a:xfrm>
          <a:prstGeom prst="rect">
            <a:avLst/>
          </a:prstGeom>
          <a:noFill/>
          <a:ln w="9525">
            <a:noFill/>
          </a:ln>
        </p:spPr>
      </p:pic>
      <p:sp>
        <p:nvSpPr>
          <p:cNvPr id="3" name="Title 6"/>
          <p:cNvSpPr txBox="1"/>
          <p:nvPr>
            <p:custDataLst>
              <p:tags r:id="rId2"/>
            </p:custDataLst>
          </p:nvPr>
        </p:nvSpPr>
        <p:spPr>
          <a:xfrm>
            <a:off x="231407" y="87859"/>
            <a:ext cx="3783965" cy="4591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ClrTx/>
              <a:buSzTx/>
              <a:buFontTx/>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四、气管和主支气管</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文本占位符 43010"/>
          <p:cNvSpPr>
            <a:spLocks noGrp="1"/>
          </p:cNvSpPr>
          <p:nvPr>
            <p:ph type="body" idx="1"/>
          </p:nvPr>
        </p:nvSpPr>
        <p:spPr>
          <a:xfrm>
            <a:off x="1727200" y="1637030"/>
            <a:ext cx="8933180" cy="3181350"/>
          </a:xfrm>
        </p:spPr>
        <p:txBody>
          <a:bodyPr/>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  气管由16～20个气管软骨环构成，位于食管的前方。气管的上端起于喉的环状软骨下缘，向下经胸廓上口进入胸腔，至胸骨角平面分为左、右主支气管，其分叉处，称气管杈。气管以胸骨的颈静脉切迹为界，分为颈部和胸部两部分。</a:t>
            </a:r>
            <a:endParaRPr lang="en-US" altLang="zh-CN" sz="18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  1.颈部  位于颈前部的正中，位置表浅，两侧有颈部的大血管和甲状腺侧叶。临床上做气管切开时，通常选取在第3～4或第4～5气管软骨环处进行。</a:t>
            </a:r>
            <a:endParaRPr lang="en-US" altLang="zh-CN" sz="18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  2.胸部  较长，位于胸腔内。</a:t>
            </a:r>
            <a:endParaRPr lang="en-US" altLang="zh-CN" sz="1800" kern="1200" dirty="0">
              <a:solidFill>
                <a:schemeClr val="tx1"/>
              </a:solidFill>
              <a:latin typeface="+mn-lt"/>
              <a:ea typeface="+mn-ea"/>
              <a:cs typeface="+mn-cs"/>
            </a:endParaRPr>
          </a:p>
        </p:txBody>
      </p:sp>
      <p:sp>
        <p:nvSpPr>
          <p:cNvPr id="3" name="Title 6"/>
          <p:cNvSpPr txBox="1"/>
          <p:nvPr>
            <p:custDataLst>
              <p:tags r:id="rId1"/>
            </p:custDataLst>
          </p:nvPr>
        </p:nvSpPr>
        <p:spPr>
          <a:xfrm>
            <a:off x="231407" y="87859"/>
            <a:ext cx="2165985" cy="4591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ClrTx/>
              <a:buSzTx/>
              <a:buFontTx/>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（一）气管</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44034"/>
          <p:cNvSpPr>
            <a:spLocks noGrp="1"/>
          </p:cNvSpPr>
          <p:nvPr/>
        </p:nvSpPr>
        <p:spPr>
          <a:xfrm>
            <a:off x="2018665" y="1827530"/>
            <a:ext cx="8408035" cy="2623185"/>
          </a:xfrm>
          <a:prstGeom prst="rect">
            <a:avLst/>
          </a:prstGeom>
          <a:noFill/>
          <a:ln w="9525">
            <a:noFill/>
          </a:ln>
        </p:spPr>
        <p:txBody>
          <a:bodyPr/>
          <a:lstStyle>
            <a:lvl1pPr marL="0" indent="0" algn="ctr" rtl="0" fontAlgn="base">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fontAlgn="auto">
              <a:lnSpc>
                <a:spcPct val="150000"/>
              </a:lnSpc>
              <a:spcBef>
                <a:spcPts val="1000"/>
              </a:spcBef>
              <a:buClrTx/>
              <a:buSzTx/>
              <a:buFont typeface="Arial" panose="020B0604020202020204" pitchFamily="34" charset="0"/>
            </a:pPr>
            <a:r>
              <a:rPr lang="en-US" altLang="zh-CN" sz="1800" kern="1200" dirty="0">
                <a:solidFill>
                  <a:schemeClr val="tx1"/>
                </a:solidFill>
                <a:latin typeface="+mn-lt"/>
                <a:ea typeface="+mn-ea"/>
                <a:cs typeface="+mn-cs"/>
              </a:rPr>
              <a:t>主支气管左、右各一，自气管发出后，行向外下方，经左、右肺门入肺。</a:t>
            </a:r>
            <a:endParaRPr lang="en-US" altLang="zh-CN" sz="1800" kern="1200" dirty="0">
              <a:solidFill>
                <a:schemeClr val="tx1"/>
              </a:solidFill>
              <a:latin typeface="+mn-lt"/>
              <a:ea typeface="+mn-ea"/>
              <a:cs typeface="+mn-cs"/>
            </a:endParaRPr>
          </a:p>
          <a:p>
            <a:pPr algn="l" fontAlgn="auto">
              <a:lnSpc>
                <a:spcPct val="150000"/>
              </a:lnSpc>
              <a:spcBef>
                <a:spcPts val="1000"/>
              </a:spcBef>
              <a:buClrTx/>
              <a:buSzTx/>
              <a:buFont typeface="Arial" panose="020B0604020202020204" pitchFamily="34" charset="0"/>
            </a:pPr>
            <a:r>
              <a:rPr lang="en-US" altLang="zh-CN" sz="1800" kern="1200" dirty="0">
                <a:solidFill>
                  <a:schemeClr val="tx1"/>
                </a:solidFill>
                <a:latin typeface="+mn-lt"/>
                <a:ea typeface="+mn-ea"/>
                <a:cs typeface="+mn-cs"/>
              </a:rPr>
              <a:t>左、右主支气管在形态上有明显的区别：左主支气管细而长，走行方向较水平；右主支气管粗而短，走行方向较垂直，故气管内的异物多坠入到右主支气管。</a:t>
            </a:r>
            <a:endParaRPr lang="en-US" altLang="zh-CN" sz="1800" kern="1200" dirty="0">
              <a:solidFill>
                <a:schemeClr val="tx1"/>
              </a:solidFill>
              <a:latin typeface="+mn-lt"/>
              <a:ea typeface="+mn-ea"/>
              <a:cs typeface="+mn-cs"/>
            </a:endParaRPr>
          </a:p>
        </p:txBody>
      </p:sp>
      <p:sp>
        <p:nvSpPr>
          <p:cNvPr id="3" name="Title 6"/>
          <p:cNvSpPr txBox="1"/>
          <p:nvPr>
            <p:custDataLst>
              <p:tags r:id="rId1"/>
            </p:custDataLst>
          </p:nvPr>
        </p:nvSpPr>
        <p:spPr>
          <a:xfrm>
            <a:off x="231407" y="87859"/>
            <a:ext cx="2974975" cy="4591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ClrTx/>
              <a:buSzTx/>
              <a:buFontTx/>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（二）主支气管</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单元六</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呼吸系统</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文本占位符 45058"/>
          <p:cNvSpPr>
            <a:spLocks noGrp="1"/>
          </p:cNvSpPr>
          <p:nvPr>
            <p:ph type="body" idx="1"/>
          </p:nvPr>
        </p:nvSpPr>
        <p:spPr>
          <a:xfrm>
            <a:off x="1600200" y="1405255"/>
            <a:ext cx="9766300" cy="4352925"/>
          </a:xfrm>
        </p:spPr>
        <p:txBody>
          <a:bodyPr>
            <a:normAutofit lnSpcReduction="10000"/>
          </a:bodyPr>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气管与主支气管的管壁由内向外依次由黏膜、黏膜下层和外膜构成。</a:t>
            </a:r>
            <a:endParaRPr lang="en-US" altLang="zh-CN" sz="18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1.黏膜  由上皮和固有层构成。上皮为假复层纤毛柱状上皮，并含有大量的杯状细胞。固有层由结缔组织构成，内含丰富的弹性纤维和散在的淋巴组织。</a:t>
            </a:r>
            <a:endParaRPr lang="en-US" altLang="zh-CN" sz="18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2.黏膜下层  由疏松结缔组织构成，含有较多的血管、淋巴管和丰富的腺体。</a:t>
            </a:r>
            <a:endParaRPr lang="en-US" altLang="zh-CN" sz="18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链接：杯状细胞与黏膜下层内腺体的分泌物，可覆盖在上皮的表面，黏附吸入空气中的灰尘颗粒，经过上皮细胞表面的纤毛有节律的向咽部摆动，将灰尘排出。</a:t>
            </a:r>
            <a:endParaRPr lang="en-US" altLang="zh-CN" sz="18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3.外膜  较厚，由结缔组织和气管软骨环构成，软骨环的缺口处，有横行的平滑肌和结缔组织。</a:t>
            </a:r>
            <a:r>
              <a:rPr lang="zh-CN" altLang="en-US" sz="2400" kern="1200" dirty="0">
                <a:solidFill>
                  <a:schemeClr val="tx1"/>
                </a:solidFill>
                <a:latin typeface="+mn-lt"/>
                <a:ea typeface="+mn-ea"/>
                <a:cs typeface="+mn-cs"/>
              </a:rPr>
              <a:t> </a:t>
            </a:r>
            <a:endParaRPr lang="zh-CN" altLang="en-US" sz="2400" kern="1200" dirty="0">
              <a:solidFill>
                <a:schemeClr val="tx1"/>
              </a:solidFill>
              <a:latin typeface="+mn-lt"/>
              <a:ea typeface="+mn-ea"/>
              <a:cs typeface="+mn-cs"/>
            </a:endParaRPr>
          </a:p>
        </p:txBody>
      </p:sp>
      <p:sp>
        <p:nvSpPr>
          <p:cNvPr id="3" name="Title 6"/>
          <p:cNvSpPr txBox="1"/>
          <p:nvPr>
            <p:custDataLst>
              <p:tags r:id="rId1"/>
            </p:custDataLst>
          </p:nvPr>
        </p:nvSpPr>
        <p:spPr>
          <a:xfrm>
            <a:off x="231407" y="87859"/>
            <a:ext cx="6210935" cy="4591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ClrTx/>
              <a:buSzTx/>
              <a:buFontTx/>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（三）气管和</a:t>
            </a: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主支气管的微细结构</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41855" y="1835150"/>
            <a:ext cx="8329930" cy="2322195"/>
          </a:xfrm>
          <a:prstGeom prst="rect">
            <a:avLst/>
          </a:prstGeom>
        </p:spPr>
        <p:txBody>
          <a:bodyPr wrap="square">
            <a:noAutofit/>
          </a:bodyPr>
          <a:p>
            <a:pPr algn="l" defTabSz="914400">
              <a:lnSpc>
                <a:spcPct val="150000"/>
              </a:lnSpc>
              <a:spcBef>
                <a:spcPts val="1000"/>
              </a:spcBef>
              <a:buClrTx/>
              <a:buSzTx/>
              <a:buNone/>
            </a:pPr>
            <a:r>
              <a:rPr lang="en-US" altLang="zh-CN" dirty="0"/>
              <a:t>  男孩，15岁，在自家鸡尾酒晚会结束后第2天早上帮妈妈打扫卫生时出现窒息，并有咳嗽和呼吸困难抑制症状。支气管镜检查发现支气管内异物。诊断为异物导致的支气管阻塞。技师用镊子在支气管镜下取出异物(花生米)。异物常存留于右主支气管，为什么气管异物容易落入右主支气管。</a:t>
            </a:r>
            <a:endParaRPr lang="en-US" altLang="zh-CN" dirty="0"/>
          </a:p>
        </p:txBody>
      </p:sp>
      <p:sp>
        <p:nvSpPr>
          <p:cNvPr id="3" name="Title 6"/>
          <p:cNvSpPr txBox="1"/>
          <p:nvPr>
            <p:custDataLst>
              <p:tags r:id="rId1"/>
            </p:custDataLst>
          </p:nvPr>
        </p:nvSpPr>
        <p:spPr>
          <a:xfrm>
            <a:off x="231407" y="87859"/>
            <a:ext cx="1761490" cy="4591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a:buClrTx/>
              <a:buSzTx/>
              <a:buFontTx/>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护理情景</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p:cNvSpPr>
          <p:nvPr>
            <p:ph type="title"/>
          </p:nvPr>
        </p:nvSpPr>
        <p:spPr>
          <a:xfrm>
            <a:off x="395605" y="621030"/>
            <a:ext cx="12157075" cy="1143000"/>
          </a:xfrm>
        </p:spPr>
        <p:txBody>
          <a:bodyPr anchor="ctr" anchorCtr="0"/>
          <a:p>
            <a:pPr algn="ctr"/>
            <a:r>
              <a:rPr lang="zh-CN" altLang="en-US" dirty="0"/>
              <a:t>气管的微细结构</a:t>
            </a:r>
            <a:endParaRPr lang="zh-CN" altLang="en-US" dirty="0"/>
          </a:p>
        </p:txBody>
      </p:sp>
      <p:pic>
        <p:nvPicPr>
          <p:cNvPr id="46084" name="图片 46083" descr="图6-12"/>
          <p:cNvPicPr>
            <a:picLocks noChangeAspect="1"/>
          </p:cNvPicPr>
          <p:nvPr/>
        </p:nvPicPr>
        <p:blipFill>
          <a:blip r:embed="rId1"/>
          <a:stretch>
            <a:fillRect/>
          </a:stretch>
        </p:blipFill>
        <p:spPr>
          <a:xfrm>
            <a:off x="2550795" y="1583055"/>
            <a:ext cx="8135938" cy="4537075"/>
          </a:xfrm>
          <a:prstGeom prst="rect">
            <a:avLst/>
          </a:prstGeom>
          <a:noFill/>
          <a:ln w="9525">
            <a:noFill/>
          </a:ln>
        </p:spPr>
      </p:pic>
      <p:sp>
        <p:nvSpPr>
          <p:cNvPr id="2" name="文本框 1"/>
          <p:cNvSpPr txBox="1"/>
          <p:nvPr/>
        </p:nvSpPr>
        <p:spPr>
          <a:xfrm>
            <a:off x="3514725" y="-99758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肺</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99390" y="90805"/>
            <a:ext cx="6096000" cy="953135"/>
          </a:xfrm>
          <a:prstGeom prst="rect">
            <a:avLst/>
          </a:prstGeom>
          <a:noFill/>
        </p:spPr>
        <p:txBody>
          <a:bodyPr wrap="square" rtlCol="0" anchor="t">
            <a:spAutoFit/>
          </a:bodyPr>
          <a:p>
            <a:r>
              <a:rPr lang="zh-CN" altLang="en-US" sz="2800" b="1" spc="388" dirty="0"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sym typeface="+mn-ea"/>
              </a:rPr>
              <a:t>一、肺的位置和形态</a:t>
            </a:r>
            <a:endParaRPr lang="zh-CN" altLang="en-US" sz="2800" b="1" kern="1200" spc="388" dirty="0"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endParaRPr>
          </a:p>
          <a:p>
            <a:endParaRPr lang="zh-CN" altLang="en-US" sz="2800" b="1" spc="388" dirty="0"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1394460" y="1198880"/>
            <a:ext cx="9612630" cy="4502785"/>
          </a:xfrm>
          <a:prstGeom prst="rect">
            <a:avLst/>
          </a:prstGeom>
          <a:noFill/>
        </p:spPr>
        <p:txBody>
          <a:bodyPr wrap="square" rtlCol="0" anchor="t">
            <a:spAutoFit/>
          </a:bodyPr>
          <a:p>
            <a:pPr indent="0" algn="l">
              <a:lnSpc>
                <a:spcPct val="150000"/>
              </a:lnSpc>
              <a:spcBef>
                <a:spcPts val="1000"/>
              </a:spcBef>
              <a:buClrTx/>
              <a:buSzTx/>
              <a:buFont typeface="Arial" panose="020B0604020202020204" pitchFamily="34" charset="0"/>
              <a:buNone/>
            </a:pPr>
            <a:r>
              <a:rPr lang="en-US" altLang="zh-CN" sz="1800" dirty="0">
                <a:sym typeface="+mn-ea"/>
              </a:rPr>
              <a:t>  肺位于胸腔内，纵隔的两侧，左、右各一。肺的质地轻而柔软并富有弹性。幼儿的肺呈淡红色，随着年龄的增长，吸入空气中的灰尘不断沉积于肺，使肺的颜色逐渐变为灰暗。 </a:t>
            </a:r>
            <a:endParaRPr lang="en-US" altLang="zh-CN" sz="1800" kern="1200" dirty="0">
              <a:solidFill>
                <a:schemeClr val="tx1"/>
              </a:solidFill>
              <a:latin typeface="+mn-lt"/>
              <a:ea typeface="+mn-ea"/>
              <a:cs typeface="+mn-cs"/>
            </a:endParaRPr>
          </a:p>
          <a:p>
            <a:pPr indent="0" algn="l">
              <a:lnSpc>
                <a:spcPct val="150000"/>
              </a:lnSpc>
              <a:spcBef>
                <a:spcPts val="1000"/>
              </a:spcBef>
              <a:buClrTx/>
              <a:buSzTx/>
              <a:buFont typeface="Arial" panose="020B0604020202020204" pitchFamily="34" charset="0"/>
              <a:buNone/>
            </a:pPr>
            <a:r>
              <a:rPr lang="en-US" altLang="zh-CN" sz="1800" dirty="0">
                <a:sym typeface="+mn-ea"/>
              </a:rPr>
              <a:t>  肺呈半圆锥形，左肺稍狭长，右肺略粗短。肺有一尖、一底、两面和三缘。肺尖位于肺的上端，较钝圆，可经胸廓上口突至颈根部，高出锁骨内侧1／3以上2～3cm。肺底位于肺的下端，较宽大而凹陷，因紧贴于膈，又称膈面。肺的外侧面隆凸，邻接肋和肋间肌，又称肋面。内侧面邻近纵隔，称纵隔面，纵隔面的中部凹陷，为肺门，是主支气管、肺动脉、肺静脉、淋巴管和神经等出入肺的部位，这些出入肺门的结构被结缔组织和胸膜包绕一起，称肺根。肺的前缘和下缘均薄而锐利，后缘钝圆。左肺的前缘下部有一弧形切迹，称心切迹。</a:t>
            </a:r>
            <a:endParaRPr lang="en-US" altLang="zh-CN" sz="1800" kern="1200" dirty="0">
              <a:solidFill>
                <a:schemeClr val="tx1"/>
              </a:solidFill>
              <a:latin typeface="+mn-lt"/>
              <a:ea typeface="+mn-ea"/>
              <a:cs typeface="+mn-cs"/>
            </a:endParaRPr>
          </a:p>
          <a:p>
            <a:pPr indent="0" algn="l">
              <a:lnSpc>
                <a:spcPct val="150000"/>
              </a:lnSpc>
              <a:spcBef>
                <a:spcPts val="1000"/>
              </a:spcBef>
              <a:buClrTx/>
              <a:buSzTx/>
              <a:buFont typeface="Arial" panose="020B0604020202020204" pitchFamily="34" charset="0"/>
              <a:buNone/>
            </a:pPr>
            <a:r>
              <a:rPr lang="en-US" altLang="zh-CN" sz="1800" dirty="0">
                <a:sym typeface="+mn-ea"/>
              </a:rPr>
              <a:t>  每侧肺都被深入到肺内的裂隙分成几部分，称肺叶。左肺被自后上斜向前下的斜裂分为上、下两叶。右肺被斜裂和一条近于水平方向的水平裂，分为上、中、下3叶。</a:t>
            </a:r>
            <a:endParaRPr lang="en-US" altLang="zh-CN" sz="1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2833370" y="1510030"/>
            <a:ext cx="7530465" cy="2584450"/>
          </a:xfrm>
          <a:prstGeom prst="rect">
            <a:avLst/>
          </a:prstGeom>
        </p:spPr>
        <p:txBody>
          <a:bodyPr wrap="square">
            <a:spAutoFit/>
          </a:bodyPr>
          <a:p>
            <a:pPr marL="0" indent="177800" algn="just" defTabSz="266700">
              <a:lnSpc>
                <a:spcPct val="150000"/>
              </a:lnSpc>
              <a:spcBef>
                <a:spcPct val="0"/>
              </a:spcBef>
              <a:spcAft>
                <a:spcPct val="0"/>
              </a:spcAft>
            </a:pPr>
            <a:r>
              <a:rPr lang="en-US" altLang="zh-CN" sz="1800" dirty="0"/>
              <a:t>有关肺的形态、位置和分叶的描述正确的是（ )</a:t>
            </a:r>
            <a:endParaRPr lang="en-US" altLang="zh-CN" sz="1800" dirty="0"/>
          </a:p>
          <a:p>
            <a:pPr marL="0" indent="177800" algn="just" defTabSz="266700">
              <a:lnSpc>
                <a:spcPct val="150000"/>
              </a:lnSpc>
              <a:spcBef>
                <a:spcPct val="0"/>
              </a:spcBef>
              <a:spcAft>
                <a:spcPct val="0"/>
              </a:spcAft>
            </a:pPr>
            <a:r>
              <a:rPr lang="en-US" altLang="zh-CN" sz="1800" dirty="0"/>
              <a:t>A.左、右肺各有1叶</a:t>
            </a:r>
            <a:endParaRPr lang="en-US" altLang="zh-CN" sz="1800" dirty="0"/>
          </a:p>
          <a:p>
            <a:pPr marL="0" indent="177800" algn="just" defTabSz="266700">
              <a:lnSpc>
                <a:spcPct val="150000"/>
              </a:lnSpc>
              <a:spcBef>
                <a:spcPct val="0"/>
              </a:spcBef>
              <a:spcAft>
                <a:spcPct val="0"/>
              </a:spcAft>
            </a:pPr>
            <a:r>
              <a:rPr lang="en-US" altLang="zh-CN" sz="1800" dirty="0"/>
              <a:t>B.左肺分为2叶、右肺分为3叶</a:t>
            </a:r>
            <a:endParaRPr lang="en-US" altLang="zh-CN" sz="1800" dirty="0"/>
          </a:p>
          <a:p>
            <a:pPr marL="0" indent="177800" algn="just" defTabSz="266700">
              <a:lnSpc>
                <a:spcPct val="150000"/>
              </a:lnSpc>
              <a:spcBef>
                <a:spcPct val="0"/>
              </a:spcBef>
              <a:spcAft>
                <a:spcPct val="0"/>
              </a:spcAft>
            </a:pPr>
            <a:r>
              <a:rPr lang="en-US" altLang="zh-CN" sz="1800" dirty="0"/>
              <a:t>C.左肺分为3叶、右肺分为2叶</a:t>
            </a:r>
            <a:endParaRPr lang="en-US" altLang="zh-CN" sz="1800" dirty="0"/>
          </a:p>
          <a:p>
            <a:pPr marL="0" indent="177800" algn="just" defTabSz="266700">
              <a:lnSpc>
                <a:spcPct val="150000"/>
              </a:lnSpc>
              <a:spcBef>
                <a:spcPct val="0"/>
              </a:spcBef>
              <a:spcAft>
                <a:spcPct val="0"/>
              </a:spcAft>
            </a:pPr>
            <a:r>
              <a:rPr lang="en-US" altLang="zh-CN" sz="1800" dirty="0"/>
              <a:t>D.肺位于胸膜腔内</a:t>
            </a:r>
            <a:endParaRPr lang="en-US" altLang="zh-CN" sz="1800" dirty="0"/>
          </a:p>
          <a:p>
            <a:pPr marL="0" indent="177800" algn="just" defTabSz="266700">
              <a:lnSpc>
                <a:spcPct val="150000"/>
              </a:lnSpc>
              <a:spcBef>
                <a:spcPct val="0"/>
              </a:spcBef>
              <a:spcAft>
                <a:spcPct val="0"/>
              </a:spcAft>
            </a:pPr>
            <a:r>
              <a:rPr lang="en-US" altLang="zh-CN" sz="1800" dirty="0"/>
              <a:t>E.肺尖与锁骨内侧部上方平齐</a:t>
            </a:r>
            <a:endParaRPr lang="en-US" altLang="zh-CN" sz="1800" dirty="0"/>
          </a:p>
        </p:txBody>
      </p:sp>
      <p:sp>
        <p:nvSpPr>
          <p:cNvPr id="8" name="文本框 7"/>
          <p:cNvSpPr txBox="1"/>
          <p:nvPr/>
        </p:nvSpPr>
        <p:spPr>
          <a:xfrm>
            <a:off x="2833370" y="4634865"/>
            <a:ext cx="2223135" cy="460375"/>
          </a:xfrm>
          <a:prstGeom prst="rect">
            <a:avLst/>
          </a:prstGeom>
        </p:spPr>
        <p:txBody>
          <a:bodyPr wrap="square">
            <a:spAutoFit/>
          </a:bodyPr>
          <a:p>
            <a:pPr marL="0" indent="177800" algn="just" defTabSz="266700">
              <a:spcBef>
                <a:spcPct val="0"/>
              </a:spcBef>
              <a:spcAft>
                <a:spcPct val="0"/>
              </a:spcAft>
            </a:pPr>
            <a:r>
              <a:rPr lang="zh-CN" altLang="en-US" sz="2400" dirty="0"/>
              <a:t>正确答案: B</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文本占位符 2" descr="图6-13"/>
          <p:cNvPicPr>
            <a:picLocks noChangeAspect="1"/>
          </p:cNvPicPr>
          <p:nvPr>
            <p:ph type="body" idx="1"/>
          </p:nvPr>
        </p:nvPicPr>
        <p:blipFill>
          <a:blip r:embed="rId1"/>
          <a:stretch>
            <a:fillRect/>
          </a:stretch>
        </p:blipFill>
        <p:spPr>
          <a:xfrm>
            <a:off x="2179320" y="1645920"/>
            <a:ext cx="7425690" cy="4384675"/>
          </a:xfrm>
        </p:spPr>
      </p:pic>
      <p:sp>
        <p:nvSpPr>
          <p:cNvPr id="48130" name="标题 48129"/>
          <p:cNvSpPr>
            <a:spLocks noGrp="1"/>
          </p:cNvSpPr>
          <p:nvPr>
            <p:ph type="title"/>
          </p:nvPr>
        </p:nvSpPr>
        <p:spPr>
          <a:xfrm>
            <a:off x="4080828" y="612458"/>
            <a:ext cx="8229600" cy="1143000"/>
          </a:xfrm>
        </p:spPr>
        <p:txBody>
          <a:bodyPr anchor="ctr" anchorCtr="0"/>
          <a:p>
            <a:r>
              <a:rPr lang="zh-CN" altLang="en-US" dirty="0"/>
              <a:t>肺（前面）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标题 49153"/>
          <p:cNvSpPr>
            <a:spLocks noGrp="1"/>
          </p:cNvSpPr>
          <p:nvPr>
            <p:ph type="title"/>
          </p:nvPr>
        </p:nvSpPr>
        <p:spPr>
          <a:xfrm>
            <a:off x="4505325" y="549275"/>
            <a:ext cx="8229600" cy="1143000"/>
          </a:xfrm>
        </p:spPr>
        <p:txBody>
          <a:bodyPr anchor="ctr" anchorCtr="0"/>
          <a:p>
            <a:r>
              <a:rPr lang="zh-CN" altLang="en-US" dirty="0"/>
              <a:t>肺（内侧面）</a:t>
            </a:r>
            <a:endParaRPr lang="zh-CN" altLang="en-US" dirty="0"/>
          </a:p>
        </p:txBody>
      </p:sp>
      <p:pic>
        <p:nvPicPr>
          <p:cNvPr id="49156" name="图片 49155" descr="图6-14"/>
          <p:cNvPicPr>
            <a:picLocks noChangeAspect="1"/>
          </p:cNvPicPr>
          <p:nvPr/>
        </p:nvPicPr>
        <p:blipFill>
          <a:blip r:embed="rId1"/>
          <a:stretch>
            <a:fillRect/>
          </a:stretch>
        </p:blipFill>
        <p:spPr>
          <a:xfrm>
            <a:off x="1962785" y="1620203"/>
            <a:ext cx="8135938" cy="4608512"/>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9" name="文本占位符 50178"/>
          <p:cNvSpPr>
            <a:spLocks noGrp="1"/>
          </p:cNvSpPr>
          <p:nvPr>
            <p:ph type="body" idx="1"/>
          </p:nvPr>
        </p:nvSpPr>
        <p:spPr>
          <a:xfrm>
            <a:off x="1594485" y="1662430"/>
            <a:ext cx="9533890" cy="3079750"/>
          </a:xfrm>
        </p:spPr>
        <p:txBody>
          <a:bodyPr/>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左、右主支气管进入肺门后，先分为肺叶支气管，进入相应的肺叶。左肺为上、下两支，右肺为上、中、下三支。肺叶支气管在肺叶内再分支，形成肺段支气管。肺段支气管又反复分支，越分越细。主支气管进入肺内的各级分支，呈树枝状，称支气管树。</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每一肺段支气管及其分支和它连属的肺组织，构成一个支气管肺段，简称肺段。两肺各为10个肺段。肺段呈圆锥形，尖朝向肺门，底朝向肺的表面，各肺段之间被疏松结缔组织分隔。临床上可依据肺段的有关知识，确定病变的范围，实施肺段切除。</a:t>
            </a:r>
            <a:endParaRPr lang="en-US" altLang="zh-CN" sz="1800" kern="1200" dirty="0">
              <a:solidFill>
                <a:schemeClr val="tx1"/>
              </a:solidFill>
              <a:latin typeface="+mn-lt"/>
              <a:ea typeface="+mn-ea"/>
              <a:cs typeface="+mn-cs"/>
            </a:endParaRPr>
          </a:p>
        </p:txBody>
      </p:sp>
      <p:sp>
        <p:nvSpPr>
          <p:cNvPr id="4" name="文本框 3"/>
          <p:cNvSpPr txBox="1"/>
          <p:nvPr/>
        </p:nvSpPr>
        <p:spPr>
          <a:xfrm>
            <a:off x="263525" y="234950"/>
            <a:ext cx="6096000" cy="368300"/>
          </a:xfrm>
          <a:prstGeom prst="rect">
            <a:avLst/>
          </a:prstGeom>
          <a:noFill/>
        </p:spPr>
        <p:txBody>
          <a:bodyPr wrap="square" rtlCol="0" anchor="t">
            <a:spAutoFit/>
          </a:bodyPr>
          <a:p>
            <a:r>
              <a:rPr lang="zh-CN" altLang="en-US" dirty="0">
                <a:sym typeface="+mn-ea"/>
              </a:rPr>
              <a:t>二、肺内支气管和支气管肺段</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3" name="文本占位符 51202"/>
          <p:cNvSpPr>
            <a:spLocks noGrp="1"/>
          </p:cNvSpPr>
          <p:nvPr>
            <p:ph type="body" idx="1"/>
          </p:nvPr>
        </p:nvSpPr>
        <p:spPr>
          <a:xfrm>
            <a:off x="1717675" y="1468120"/>
            <a:ext cx="9290050" cy="4425950"/>
          </a:xfrm>
        </p:spPr>
        <p:txBody>
          <a:bodyPr>
            <a:normAutofit lnSpcReduction="10000"/>
          </a:bodyPr>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肺的表面包有一层浆膜，即胸膜的脏层。</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肺分实质和间质两部分，肺实质为肺内的各级支气管和与其相连的肺泡，肺间质是指肺内的结缔组织、血管、淋巴管和神经等。</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主支气管入肺后，首先分为肺叶支气管和肺段支气管，肺段支气管又反复分支，统称小支气管，当管径达到1mm时，称细支气管，细支气管的分支为终末细支气管，终末细支气管再反复分支，最后直至肺泡。</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一个细支气管连同它的各级分支及其所属的肺组织，构成一个肺小叶。肺小叶呈锥体形，尖朝向肺门，底朝向肺的表面。</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肺实质根据其功能不同，分为导气部和呼吸部两部分。</a:t>
            </a:r>
            <a:endParaRPr lang="en-US" altLang="zh-CN" sz="1800" kern="1200" dirty="0">
              <a:solidFill>
                <a:schemeClr val="tx1"/>
              </a:solidFill>
              <a:latin typeface="+mn-lt"/>
              <a:ea typeface="+mn-ea"/>
              <a:cs typeface="+mn-cs"/>
            </a:endParaRPr>
          </a:p>
        </p:txBody>
      </p:sp>
      <p:sp>
        <p:nvSpPr>
          <p:cNvPr id="2" name="文本框 1"/>
          <p:cNvSpPr txBox="1"/>
          <p:nvPr/>
        </p:nvSpPr>
        <p:spPr>
          <a:xfrm>
            <a:off x="326390" y="99060"/>
            <a:ext cx="4288155" cy="521970"/>
          </a:xfrm>
          <a:prstGeom prst="rect">
            <a:avLst/>
          </a:prstGeom>
          <a:noFill/>
        </p:spPr>
        <p:txBody>
          <a:bodyPr wrap="square" rtlCol="0" anchor="t">
            <a:spAutoFit/>
          </a:bodyPr>
          <a:p>
            <a:pPr marL="0" lvl="0" algn="l">
              <a:lnSpc>
                <a:spcPct val="100000"/>
              </a:lnSpc>
              <a:spcBef>
                <a:spcPts val="1000"/>
              </a:spcBef>
              <a:spcAft>
                <a:spcPts val="0"/>
              </a:spcAft>
              <a:buClrTx/>
              <a:buSzTx/>
              <a:buFontTx/>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三、肺的微细结构</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1337310" y="125920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理论目标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2641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8601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548640" y="4109720"/>
            <a:ext cx="3508375" cy="18897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30000"/>
              </a:lnSpc>
              <a:spcBef>
                <a:spcPts val="0"/>
              </a:spcBef>
              <a:spcAft>
                <a:spcPts val="0"/>
              </a:spcAft>
              <a:buClrTx/>
              <a:buSzTx/>
              <a:buFontTx/>
            </a:pPr>
            <a:r>
              <a:rPr lang="zh-CN" altLang="en-US" dirty="0" smtClean="0"/>
              <a:t>掌握呼吸系统基础结构和功能，包括呼吸道、肺、胸膜腔等。熟悉鼻腔、喉部、气管等详细结构和临床应用。了解外鼻、肺段、纵隔等形态和结构。</a:t>
            </a:r>
            <a:endParaRPr lang="zh-CN" altLang="en-US" dirty="0" smtClean="0"/>
          </a:p>
        </p:txBody>
      </p:sp>
      <p:sp>
        <p:nvSpPr>
          <p:cNvPr id="5" name="文本框 22"/>
          <p:cNvSpPr txBox="1"/>
          <p:nvPr/>
        </p:nvSpPr>
        <p:spPr>
          <a:xfrm flipH="1">
            <a:off x="4964430" y="4164965"/>
            <a:ext cx="2378710" cy="1753235"/>
          </a:xfrm>
          <a:prstGeom prst="rect">
            <a:avLst/>
          </a:prstGeom>
          <a:noFill/>
          <a:ln w="9525">
            <a:noFill/>
            <a:miter/>
          </a:ln>
          <a:effectLst>
            <a:outerShdw sx="999" sy="999" algn="ctr" rotWithShape="0">
              <a:srgbClr val="000000"/>
            </a:outerShdw>
          </a:effectLst>
        </p:spPr>
        <p:txBody>
          <a:bodyPr wrap="square" anchor="t">
            <a:spAutoFit/>
          </a:bodyPr>
          <a:lstStyle/>
          <a:p>
            <a:pPr algn="l" defTabSz="914400" eaLnBrk="0" fontAlgn="base" hangingPunct="0">
              <a:spcBef>
                <a:spcPct val="0"/>
              </a:spcBef>
              <a:spcAft>
                <a:spcPct val="0"/>
              </a:spcAft>
            </a:pPr>
            <a:r>
              <a:rPr lang="zh-CN" altLang="en-US" dirty="0" smtClean="0"/>
              <a:t>培养医德、责任感和人文关怀。强化生命观念、健康意识和团队协作。提升创新思维、服务意识和实践技能。</a:t>
            </a:r>
            <a:endParaRPr lang="zh-CN" altLang="en-US" dirty="0" smtClean="0"/>
          </a:p>
        </p:txBody>
      </p:sp>
      <p:sp>
        <p:nvSpPr>
          <p:cNvPr id="6" name="文本框 22"/>
          <p:cNvSpPr txBox="1"/>
          <p:nvPr/>
        </p:nvSpPr>
        <p:spPr>
          <a:xfrm flipH="1">
            <a:off x="8314690" y="4088765"/>
            <a:ext cx="2513330" cy="152971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30000"/>
              </a:lnSpc>
              <a:spcBef>
                <a:spcPts val="0"/>
              </a:spcBef>
              <a:spcAft>
                <a:spcPts val="0"/>
              </a:spcAft>
              <a:buClrTx/>
              <a:buSzTx/>
              <a:buFontTx/>
            </a:pPr>
            <a:r>
              <a:rPr lang="zh-CN" altLang="en-US" dirty="0" smtClean="0">
                <a:sym typeface="+mn-ea"/>
              </a:rPr>
              <a:t>培养批判性思维和问题解决能力。提升沟通技巧和同理心。促进终身学习和跨学科合作。</a:t>
            </a:r>
            <a:endParaRPr lang="zh-CN" altLang="en-US" dirty="0" smtClean="0">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52225"/>
          <p:cNvSpPr>
            <a:spLocks noGrp="1"/>
          </p:cNvSpPr>
          <p:nvPr>
            <p:ph type="title"/>
          </p:nvPr>
        </p:nvSpPr>
        <p:spPr>
          <a:xfrm>
            <a:off x="3856038" y="619760"/>
            <a:ext cx="8229600" cy="1143000"/>
          </a:xfrm>
        </p:spPr>
        <p:txBody>
          <a:bodyPr anchor="ctr" anchorCtr="0"/>
          <a:p>
            <a:r>
              <a:rPr lang="zh-CN" altLang="en-US" dirty="0"/>
              <a:t>肺内结构模式图</a:t>
            </a:r>
            <a:endParaRPr lang="zh-CN" altLang="en-US" dirty="0"/>
          </a:p>
        </p:txBody>
      </p:sp>
      <p:pic>
        <p:nvPicPr>
          <p:cNvPr id="52228" name="图片 52227" descr="图6-15"/>
          <p:cNvPicPr>
            <a:picLocks noChangeAspect="1"/>
          </p:cNvPicPr>
          <p:nvPr/>
        </p:nvPicPr>
        <p:blipFill>
          <a:blip r:embed="rId1"/>
          <a:stretch>
            <a:fillRect/>
          </a:stretch>
        </p:blipFill>
        <p:spPr>
          <a:xfrm>
            <a:off x="2063433" y="1618615"/>
            <a:ext cx="8064500" cy="45370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标题 53249"/>
          <p:cNvSpPr>
            <a:spLocks noGrp="1"/>
          </p:cNvSpPr>
          <p:nvPr>
            <p:ph type="title"/>
          </p:nvPr>
        </p:nvSpPr>
        <p:spPr>
          <a:xfrm>
            <a:off x="47308" y="-168910"/>
            <a:ext cx="8229600" cy="1143000"/>
          </a:xfrm>
        </p:spPr>
        <p:txBody>
          <a:bodyPr anchor="ctr" anchorCtr="0"/>
          <a:p>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rPr>
              <a:t>（一）导气部</a:t>
            </a:r>
            <a:endParaRPr lang="zh-CN" altLang="en-US" dirty="0"/>
          </a:p>
        </p:txBody>
      </p:sp>
      <p:sp>
        <p:nvSpPr>
          <p:cNvPr id="53251" name="文本占位符 53250"/>
          <p:cNvSpPr>
            <a:spLocks noGrp="1"/>
          </p:cNvSpPr>
          <p:nvPr>
            <p:ph type="body" idx="1"/>
          </p:nvPr>
        </p:nvSpPr>
        <p:spPr>
          <a:xfrm>
            <a:off x="1539240" y="1204595"/>
            <a:ext cx="9655810" cy="4525645"/>
          </a:xfrm>
        </p:spPr>
        <p:txBody>
          <a:bodyPr>
            <a:normAutofit lnSpcReduction="10000"/>
          </a:bodyPr>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导气部是指肺内支气管中只能传送气体，不能进行气体交换的部分，包括肺叶支气管、肺段支气管、小支气管、细支气管和终末细支气管。</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导气部的各级支气管，随着分支的增多，管径变细，管壁逐渐变薄，其微细结构也发生了如下有规律的变化：①黏膜的上皮由假复层纤毛柱状上皮，逐渐移行为单层纤毛柱状上皮和单层柱状上皮，杯状细胞逐渐减少，直至消失；②黏膜下层内的腺体逐渐减少，直至消失；③外膜中的气管软骨环变成软骨碎片，且碎片逐渐减少，直至消失；④外膜中的平滑肌随着软骨的减少，却逐渐增多，到终末细支气管时，可形成完整的平滑肌层。</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细支气管和终末细支气管内的平滑肌收缩与舒张，可改变其管径的大小，从而控制出入肺泡的气体流量。</a:t>
            </a:r>
            <a:endParaRPr lang="en-US" altLang="zh-CN" sz="1800" kern="1200" dirty="0">
              <a:solidFill>
                <a:schemeClr val="tx1"/>
              </a:solidFill>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8435" y="87948"/>
            <a:ext cx="5080000" cy="521970"/>
          </a:xfrm>
          <a:prstGeom prst="rect">
            <a:avLst/>
          </a:prstGeom>
        </p:spPr>
        <p:txBody>
          <a:bodyPr>
            <a:spAutoFit/>
          </a:bodyPr>
          <a:p>
            <a:pPr marL="0" indent="0" algn="just" defTabSz="266700">
              <a:spcBef>
                <a:spcPct val="0"/>
              </a:spcBef>
              <a:spcAft>
                <a:spcPct val="0"/>
              </a:spcAft>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rPr>
              <a:t>课程思政</a:t>
            </a:r>
            <a:endParaRPr lang="zh-CN" altLang="en-US" sz="1600">
              <a:solidFill>
                <a:srgbClr val="FF0000"/>
              </a:solidFill>
              <a:latin typeface="新宋体" panose="02010609030101010101" charset="-122"/>
              <a:ea typeface="新宋体" panose="02010609030101010101" charset="-122"/>
            </a:endParaRPr>
          </a:p>
        </p:txBody>
      </p:sp>
      <p:sp>
        <p:nvSpPr>
          <p:cNvPr id="3" name="文本框 2"/>
          <p:cNvSpPr txBox="1"/>
          <p:nvPr/>
        </p:nvSpPr>
        <p:spPr>
          <a:xfrm>
            <a:off x="2574925" y="1970405"/>
            <a:ext cx="7530465" cy="1943735"/>
          </a:xfrm>
          <a:prstGeom prst="rect">
            <a:avLst/>
          </a:prstGeom>
        </p:spPr>
        <p:txBody>
          <a:bodyPr wrap="square">
            <a:noAutofit/>
          </a:bodyPr>
          <a:p>
            <a:pPr algn="l">
              <a:lnSpc>
                <a:spcPct val="150000"/>
              </a:lnSpc>
              <a:spcBef>
                <a:spcPts val="1000"/>
              </a:spcBef>
              <a:buClrTx/>
              <a:buSzTx/>
              <a:buNone/>
            </a:pPr>
            <a:r>
              <a:rPr lang="en-US" altLang="zh-CN" sz="1800" dirty="0"/>
              <a:t>  哮喘又称支气管哮喘是由多种细胞和细胞组分参与的气道慢性炎症性疾病，该症常在夜间和(或)清晨发作、加剧，多数患者可自行缓解或经治疗缓解。哮喘并不能治愈，作为医务人员应当嘱咐患者及时就医，根据不同情况制定治疗方案，使患者达到正常的生活质量。</a:t>
            </a:r>
            <a:endParaRPr lang="en-US" altLang="zh-CN" sz="1800"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标题 54273"/>
          <p:cNvSpPr>
            <a:spLocks noGrp="1"/>
          </p:cNvSpPr>
          <p:nvPr>
            <p:ph type="title"/>
          </p:nvPr>
        </p:nvSpPr>
        <p:spPr>
          <a:xfrm>
            <a:off x="-33337" y="-158750"/>
            <a:ext cx="8229600" cy="1143000"/>
          </a:xfrm>
        </p:spPr>
        <p:txBody>
          <a:bodyPr anchor="ctr" anchorCtr="0"/>
          <a:p>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rPr>
              <a:t>（二）呼吸部</a:t>
            </a:r>
            <a:endPar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endParaRPr>
          </a:p>
        </p:txBody>
      </p:sp>
      <p:sp>
        <p:nvSpPr>
          <p:cNvPr id="54275" name="文本占位符 54274"/>
          <p:cNvSpPr>
            <a:spLocks noGrp="1"/>
          </p:cNvSpPr>
          <p:nvPr>
            <p:ph type="body" idx="1"/>
          </p:nvPr>
        </p:nvSpPr>
        <p:spPr>
          <a:xfrm>
            <a:off x="1464310" y="1588770"/>
            <a:ext cx="9960610" cy="3476625"/>
          </a:xfrm>
        </p:spPr>
        <p:txBody>
          <a:bodyPr>
            <a:noAutofit/>
          </a:bodyPr>
          <a:p>
            <a:pPr marL="0" indent="0" algn="l">
              <a:lnSpc>
                <a:spcPct val="150000"/>
              </a:lnSpc>
              <a:buFont typeface="Arial" panose="020B0604020202020204" pitchFamily="34" charset="0"/>
              <a:buNone/>
            </a:pPr>
            <a:r>
              <a:rPr lang="en-US" altLang="zh-CN" sz="1700" kern="1200" dirty="0">
                <a:solidFill>
                  <a:schemeClr val="tx1"/>
                </a:solidFill>
                <a:latin typeface="+mn-lt"/>
                <a:ea typeface="+mn-ea"/>
                <a:cs typeface="+mn-cs"/>
              </a:rPr>
              <a:t>呼吸部是进行气体交换的部分，包括呼吸性细支气管、肺泡管、肺泡囊和肺泡。</a:t>
            </a:r>
            <a:endParaRPr lang="en-US" altLang="zh-CN" sz="17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en-US" altLang="zh-CN" sz="1700" kern="1200" dirty="0">
                <a:solidFill>
                  <a:schemeClr val="tx1"/>
                </a:solidFill>
                <a:latin typeface="+mn-lt"/>
                <a:ea typeface="+mn-ea"/>
                <a:cs typeface="+mn-cs"/>
              </a:rPr>
              <a:t>1.呼吸性细支气管  为终末细支气管的分支，管壁内有部分平滑肌，并且有少量肺泡开口在管壁上。</a:t>
            </a:r>
            <a:endParaRPr lang="en-US" altLang="zh-CN" sz="17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en-US" altLang="zh-CN" sz="1700" kern="1200" dirty="0">
                <a:solidFill>
                  <a:schemeClr val="tx1"/>
                </a:solidFill>
                <a:latin typeface="+mn-lt"/>
                <a:ea typeface="+mn-ea"/>
                <a:cs typeface="+mn-cs"/>
              </a:rPr>
              <a:t>2.肺泡管  为呼吸性细支气管的分支，管壁上出现较多的肺泡开口，管壁内仍有少量平滑肌。</a:t>
            </a:r>
            <a:endParaRPr lang="en-US" altLang="zh-CN" sz="17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en-US" altLang="zh-CN" sz="1700" kern="1200" dirty="0">
                <a:solidFill>
                  <a:schemeClr val="tx1"/>
                </a:solidFill>
                <a:latin typeface="+mn-lt"/>
                <a:ea typeface="+mn-ea"/>
                <a:cs typeface="+mn-cs"/>
              </a:rPr>
              <a:t>3.肺泡囊  与肺泡管相连续，为数个肺泡共同开口的管腔，管壁内已无平滑肌。</a:t>
            </a:r>
            <a:endParaRPr lang="en-US" altLang="zh-CN" sz="17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en-US" altLang="zh-CN" sz="1700" kern="1200" dirty="0">
                <a:solidFill>
                  <a:schemeClr val="tx1"/>
                </a:solidFill>
                <a:latin typeface="+mn-lt"/>
                <a:ea typeface="+mn-ea"/>
                <a:cs typeface="+mn-cs"/>
              </a:rPr>
              <a:t>4.肺泡  呈多面形的囊泡状，为肺进行气体交换的部位。成人肺内约有肺泡3亿～4亿个，总面积可达70～80m2。</a:t>
            </a:r>
            <a:endParaRPr lang="en-US" altLang="zh-CN" sz="1700" kern="1200" dirty="0">
              <a:solidFill>
                <a:schemeClr val="tx1"/>
              </a:solidFill>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标题 55297"/>
          <p:cNvSpPr>
            <a:spLocks noGrp="1"/>
          </p:cNvSpPr>
          <p:nvPr>
            <p:ph type="title"/>
          </p:nvPr>
        </p:nvSpPr>
        <p:spPr>
          <a:xfrm>
            <a:off x="3801428" y="557213"/>
            <a:ext cx="8229600" cy="1143000"/>
          </a:xfrm>
        </p:spPr>
        <p:txBody>
          <a:bodyPr anchor="ctr" anchorCtr="0"/>
          <a:p>
            <a:r>
              <a:rPr lang="zh-CN" altLang="en-US" dirty="0"/>
              <a:t>肺的微细结构</a:t>
            </a:r>
            <a:endParaRPr lang="zh-CN" altLang="en-US" dirty="0"/>
          </a:p>
        </p:txBody>
      </p:sp>
      <p:pic>
        <p:nvPicPr>
          <p:cNvPr id="55300" name="图片 55299" descr="图6-16"/>
          <p:cNvPicPr>
            <a:picLocks noChangeAspect="1"/>
          </p:cNvPicPr>
          <p:nvPr/>
        </p:nvPicPr>
        <p:blipFill>
          <a:blip r:embed="rId1"/>
          <a:stretch>
            <a:fillRect/>
          </a:stretch>
        </p:blipFill>
        <p:spPr>
          <a:xfrm>
            <a:off x="1764665" y="1543050"/>
            <a:ext cx="8135938" cy="45370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
          </p:nvPr>
        </p:nvSpPr>
        <p:spPr>
          <a:xfrm>
            <a:off x="1109345" y="934085"/>
            <a:ext cx="10139680" cy="5256530"/>
          </a:xfrm>
        </p:spPr>
        <p:txBody>
          <a:bodyPr/>
          <a:p>
            <a:pPr marL="0" indent="0" algn="l">
              <a:lnSpc>
                <a:spcPct val="150000"/>
              </a:lnSpc>
              <a:buClrTx/>
              <a:buSzTx/>
              <a:buFont typeface="Arial" panose="020B0604020202020204" pitchFamily="34" charset="0"/>
              <a:buNone/>
            </a:pPr>
            <a:r>
              <a:rPr lang="en-US" altLang="zh-CN" sz="1700" kern="1200" dirty="0">
                <a:solidFill>
                  <a:schemeClr val="tx1"/>
                </a:solidFill>
                <a:latin typeface="+mn-lt"/>
                <a:ea typeface="+mn-ea"/>
                <a:cs typeface="+mn-cs"/>
              </a:rPr>
              <a:t> </a:t>
            </a:r>
            <a:r>
              <a:rPr lang="en-US" altLang="zh-CN" sz="1800" kern="1200" dirty="0">
                <a:solidFill>
                  <a:schemeClr val="tx1"/>
                </a:solidFill>
                <a:latin typeface="+mn-lt"/>
                <a:ea typeface="+mn-ea"/>
                <a:cs typeface="+mn-cs"/>
              </a:rPr>
              <a:t> 肺泡的壁极薄，由肺泡上皮和基膜构成。肺泡上皮为单层上皮，包括两种类型的上皮细胞：①Ⅰ型肺泡细胞：数量多，覆盖面广，细胞呈扁平形，为气体交换提供了一个广而薄的表面积。②Ⅱ型肺泡细胞：数量少，体积大，细胞呈圆形或立方形，位于Ⅰ型肺泡细胞之间，能分泌表面活性物质，覆盖在肺泡腔的内表面，可降低肺泡的表面张力，稳定肺泡的大小。</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肺泡之间的薄层结缔组织，称肺泡隔，内含大量的毛细血管、弹性纤维和肺泡巨噬细胞。相邻肺泡之间可经肺泡孔相通，当细支气管发生阻塞时，可通过肺泡孔建立侧支通气道。</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肺泡隔内的弹性纤维可使肺泡具有良好的回缩力。肺泡巨噬细胞的体积较大，具有吞噬细菌和异物的能力。吞噬了灰尘颗粒后的肺泡巨噬细胞称尘细胞，可排出体外或沉积在肺间质内。</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肺泡隔内的毛细血管和肺泡上皮紧密相贴，因而肺泡内的气体可与毛细血管内的血液进行气体交换。气体交换时所要通过的一系列结构，称气血屏障，包括Ⅰ型肺泡细胞及基膜、薄层结缔组织、毛细血管基膜及内皮细胞等结构。</a:t>
            </a:r>
            <a:endParaRPr lang="en-US" altLang="zh-CN" sz="1800" kern="1200" dirty="0">
              <a:solidFill>
                <a:schemeClr val="tx1"/>
              </a:solidFill>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标题 57345"/>
          <p:cNvSpPr>
            <a:spLocks noGrp="1"/>
          </p:cNvSpPr>
          <p:nvPr>
            <p:ph type="title"/>
          </p:nvPr>
        </p:nvSpPr>
        <p:spPr>
          <a:xfrm>
            <a:off x="3962083" y="684213"/>
            <a:ext cx="8229600" cy="1157287"/>
          </a:xfrm>
        </p:spPr>
        <p:txBody>
          <a:bodyPr anchor="ctr" anchorCtr="0"/>
          <a:p>
            <a:r>
              <a:rPr lang="zh-CN" altLang="en-US" dirty="0"/>
              <a:t>肺泡结构模式图</a:t>
            </a:r>
            <a:endParaRPr lang="zh-CN" altLang="en-US" dirty="0"/>
          </a:p>
        </p:txBody>
      </p:sp>
      <p:pic>
        <p:nvPicPr>
          <p:cNvPr id="57348" name="图片 57347" descr="图6-17"/>
          <p:cNvPicPr>
            <a:picLocks noChangeAspect="1"/>
          </p:cNvPicPr>
          <p:nvPr/>
        </p:nvPicPr>
        <p:blipFill>
          <a:blip r:embed="rId1"/>
          <a:stretch>
            <a:fillRect/>
          </a:stretch>
        </p:blipFill>
        <p:spPr>
          <a:xfrm>
            <a:off x="2266950" y="1841183"/>
            <a:ext cx="8135938" cy="44656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651125" y="1407795"/>
            <a:ext cx="7716520" cy="3225165"/>
          </a:xfrm>
          <a:prstGeom prst="rect">
            <a:avLst/>
          </a:prstGeom>
        </p:spPr>
        <p:txBody>
          <a:bodyPr wrap="square">
            <a:spAutoFit/>
          </a:bodyPr>
          <a:p>
            <a:pPr marL="0" algn="l" defTabSz="914400">
              <a:lnSpc>
                <a:spcPct val="150000"/>
              </a:lnSpc>
              <a:spcBef>
                <a:spcPts val="1000"/>
              </a:spcBef>
              <a:buClrTx/>
              <a:buSzTx/>
              <a:buNone/>
            </a:pPr>
            <a:r>
              <a:rPr lang="en-US" altLang="zh-CN" sz="1800" dirty="0"/>
              <a:t>气血屏障的组成是()</a:t>
            </a:r>
            <a:endParaRPr lang="en-US" altLang="zh-CN" sz="1800" dirty="0"/>
          </a:p>
          <a:p>
            <a:pPr marL="0" algn="l" defTabSz="914400">
              <a:lnSpc>
                <a:spcPct val="150000"/>
              </a:lnSpc>
              <a:spcBef>
                <a:spcPts val="1000"/>
              </a:spcBef>
              <a:buClrTx/>
              <a:buSzTx/>
              <a:buNone/>
            </a:pPr>
            <a:r>
              <a:rPr lang="en-US" altLang="zh-CN" sz="1800" dirty="0"/>
              <a:t>A. 毛细血管内皮、内皮基膜,肺泡</a:t>
            </a:r>
            <a:endParaRPr lang="en-US" altLang="zh-CN" sz="1800" dirty="0"/>
          </a:p>
          <a:p>
            <a:pPr marL="0" algn="l" defTabSz="914400">
              <a:lnSpc>
                <a:spcPct val="150000"/>
              </a:lnSpc>
              <a:spcBef>
                <a:spcPts val="1000"/>
              </a:spcBef>
              <a:buClrTx/>
              <a:buSzTx/>
              <a:buNone/>
            </a:pPr>
            <a:r>
              <a:rPr lang="en-US" altLang="zh-CN" sz="1800" dirty="0"/>
              <a:t>B. 毛细血管内皮、内皮基膜,上皮基膜和I型肺泡细胞</a:t>
            </a:r>
            <a:endParaRPr lang="en-US" altLang="zh-CN" sz="1800" dirty="0"/>
          </a:p>
          <a:p>
            <a:pPr marL="0" algn="l" defTabSz="914400">
              <a:lnSpc>
                <a:spcPct val="150000"/>
              </a:lnSpc>
              <a:spcBef>
                <a:spcPts val="1000"/>
              </a:spcBef>
              <a:buClrTx/>
              <a:buSzTx/>
              <a:buNone/>
            </a:pPr>
            <a:r>
              <a:rPr lang="en-US" altLang="zh-CN" sz="1800" dirty="0"/>
              <a:t>C. I型肺泡细胞、基膜、薄层结缔组织、毛细血管基膜和内皮细胞</a:t>
            </a:r>
            <a:endParaRPr lang="en-US" altLang="zh-CN" sz="1800" dirty="0"/>
          </a:p>
          <a:p>
            <a:pPr marL="0" algn="l" defTabSz="914400">
              <a:lnSpc>
                <a:spcPct val="150000"/>
              </a:lnSpc>
              <a:spcBef>
                <a:spcPts val="1000"/>
              </a:spcBef>
              <a:buClrTx/>
              <a:buSzTx/>
              <a:buNone/>
            </a:pPr>
            <a:r>
              <a:rPr lang="en-US" altLang="zh-CN" sz="1800" dirty="0"/>
              <a:t>D. 肺泡上皮、上皮基膜及内皮</a:t>
            </a:r>
            <a:endParaRPr lang="en-US" altLang="zh-CN" sz="1800" dirty="0"/>
          </a:p>
          <a:p>
            <a:pPr marL="0" algn="l" defTabSz="914400">
              <a:lnSpc>
                <a:spcPct val="150000"/>
              </a:lnSpc>
              <a:spcBef>
                <a:spcPts val="1000"/>
              </a:spcBef>
              <a:buClrTx/>
              <a:buSzTx/>
              <a:buNone/>
            </a:pPr>
            <a:r>
              <a:rPr lang="en-US" altLang="zh-CN" sz="1800" dirty="0"/>
              <a:t>E. 肺泡隔、肺泡上皮、基膜和尘细胞</a:t>
            </a:r>
            <a:endParaRPr lang="en-US" altLang="zh-CN" sz="1800"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97548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胸膜</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1" name="文本占位符 58370"/>
          <p:cNvSpPr>
            <a:spLocks noGrp="1"/>
          </p:cNvSpPr>
          <p:nvPr>
            <p:ph type="body" idx="1"/>
          </p:nvPr>
        </p:nvSpPr>
        <p:spPr>
          <a:xfrm>
            <a:off x="1742440" y="1936115"/>
            <a:ext cx="9283700" cy="2596515"/>
          </a:xfrm>
        </p:spPr>
        <p:txBody>
          <a:bodyPr/>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胸膜是一层薄而光滑的浆膜，可分脏胸膜与壁胸膜两部分。脏胸膜紧贴在肺的表面，并伸入到肺裂内。壁胸膜贴附于胸壁的内面、膈的上面和纵隔的侧面。</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脏胸膜与壁胸膜在肺根处相互移行，两者之间可围成密闭的潜在性腔隙，称胸膜腔。胸膜腔左、右各一，互不相通。胸膜腔内为负压，内含少量浆液，可减少呼吸时两层胸膜间的摩擦。</a:t>
            </a:r>
            <a:endParaRPr lang="en-US" altLang="zh-CN" sz="1800" kern="1200" dirty="0">
              <a:solidFill>
                <a:schemeClr val="tx1"/>
              </a:solidFill>
              <a:latin typeface="+mn-lt"/>
              <a:ea typeface="+mn-ea"/>
              <a:cs typeface="+mn-cs"/>
            </a:endParaRPr>
          </a:p>
        </p:txBody>
      </p:sp>
      <p:sp>
        <p:nvSpPr>
          <p:cNvPr id="3" name="文本框 2"/>
          <p:cNvSpPr txBox="1"/>
          <p:nvPr/>
        </p:nvSpPr>
        <p:spPr>
          <a:xfrm>
            <a:off x="182245" y="95250"/>
            <a:ext cx="6096000" cy="521970"/>
          </a:xfrm>
          <a:prstGeom prst="rect">
            <a:avLst/>
          </a:prstGeom>
          <a:noFill/>
        </p:spPr>
        <p:txBody>
          <a:bodyPr wrap="square" rtlCol="0" anchor="t">
            <a:spAutoFit/>
          </a:bodyPr>
          <a:p>
            <a:pPr indent="0" algn="l">
              <a:buFont typeface="Arial" panose="020B0604020202020204" pitchFamily="34" charset="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一、胸膜与胸膜腔的概念</a:t>
            </a:r>
            <a:endParaRPr lang="zh-CN" altLang="en-US" sz="2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呼吸道</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标题 59393"/>
          <p:cNvSpPr>
            <a:spLocks noGrp="1"/>
          </p:cNvSpPr>
          <p:nvPr>
            <p:ph type="title"/>
          </p:nvPr>
        </p:nvSpPr>
        <p:spPr>
          <a:xfrm>
            <a:off x="395288" y="692150"/>
            <a:ext cx="8229600" cy="1143000"/>
          </a:xfrm>
        </p:spPr>
        <p:txBody>
          <a:bodyPr anchor="ctr" anchorCtr="0"/>
          <a:p>
            <a:r>
              <a:rPr lang="zh-CN" altLang="en-US" dirty="0"/>
              <a:t>胸膜和胸膜腔模式图 </a:t>
            </a:r>
            <a:endParaRPr lang="zh-CN" altLang="en-US" dirty="0"/>
          </a:p>
        </p:txBody>
      </p:sp>
      <p:pic>
        <p:nvPicPr>
          <p:cNvPr id="59396" name="图片 59395" descr="图6-18"/>
          <p:cNvPicPr>
            <a:picLocks noChangeAspect="1"/>
          </p:cNvPicPr>
          <p:nvPr/>
        </p:nvPicPr>
        <p:blipFill>
          <a:blip r:embed="rId1"/>
          <a:stretch>
            <a:fillRect/>
          </a:stretch>
        </p:blipFill>
        <p:spPr>
          <a:xfrm>
            <a:off x="2003108" y="1720533"/>
            <a:ext cx="8064500" cy="44656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标题 60417"/>
          <p:cNvSpPr>
            <a:spLocks noGrp="1"/>
          </p:cNvSpPr>
          <p:nvPr>
            <p:ph type="title"/>
          </p:nvPr>
        </p:nvSpPr>
        <p:spPr>
          <a:xfrm>
            <a:off x="107633" y="-151130"/>
            <a:ext cx="8229600" cy="1143000"/>
          </a:xfrm>
        </p:spPr>
        <p:txBody>
          <a:bodyPr anchor="ctr" anchorCtr="0"/>
          <a:p>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rPr>
              <a:t>二、胸膜的分部及胸膜隐窝</a:t>
            </a:r>
            <a:endParaRPr lang="zh-CN" altLang="en-US" dirty="0"/>
          </a:p>
        </p:txBody>
      </p:sp>
      <p:sp>
        <p:nvSpPr>
          <p:cNvPr id="60419" name="文本占位符 60418"/>
          <p:cNvSpPr>
            <a:spLocks noGrp="1"/>
          </p:cNvSpPr>
          <p:nvPr>
            <p:ph type="body" idx="1"/>
          </p:nvPr>
        </p:nvSpPr>
        <p:spPr>
          <a:xfrm>
            <a:off x="1439545" y="1546225"/>
            <a:ext cx="9643745" cy="3765550"/>
          </a:xfrm>
        </p:spPr>
        <p:txBody>
          <a:bodyPr/>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脏胸膜紧贴在肺的表面，与肺实质紧密相连，故又称肺胸膜。壁胸膜因贴附的部位不同可分为4部分：贴附于胸壁的内面的为肋胸膜，位于膈上面的为膈胸膜，贴附于纵隔外侧面的为纵隔胸膜，覆盖于肺尖的上方的为胸膜顶。</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壁胸膜的各部分相互移行，在转折处可形成一些潜在性间隙，称胸膜隐窝，其中最大的为肋膈隐窝。肋膈隐窝是在肋胸膜与膈胸膜移行处，形成的一个半环形隐窝，它是胸膜腔的最低部位，即使在深吸气时肺下缘也不能伸入其内，当胸膜腔出现积液时，可首先积聚于此处。</a:t>
            </a:r>
            <a:endParaRPr lang="en-US" altLang="zh-CN" sz="1800" kern="1200" dirty="0">
              <a:solidFill>
                <a:schemeClr val="tx1"/>
              </a:solidFill>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3" name="文本占位符 61442"/>
          <p:cNvSpPr>
            <a:spLocks noGrp="1"/>
          </p:cNvSpPr>
          <p:nvPr>
            <p:ph type="body" idx="1"/>
          </p:nvPr>
        </p:nvSpPr>
        <p:spPr>
          <a:xfrm>
            <a:off x="1595755" y="1537970"/>
            <a:ext cx="9629775" cy="2914650"/>
          </a:xfrm>
        </p:spPr>
        <p:txBody>
          <a:bodyPr/>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  肺前界两侧均起自肺尖，斜向内下，经胸锁关节的后方至第2胸肋关节水平，两侧靠拢并垂直下降。右侧直达第6胸肋关节处，移行为肺下界。左肺至第4胸肋关节处斜向外下方，形成心切迹，至第6肋软骨处，移行为肺下界。胸膜前界的体表投影与肺的前界体表投影基本相同。肺尖与胸膜顶的体表投影一致，高出锁骨内侧1／3以上2～3cm。</a:t>
            </a:r>
            <a:endParaRPr lang="en-US" altLang="zh-CN" sz="18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  肺下界的体表投影，左、右肺基本一致。胸膜下界的体表投影即肋胸膜与膈胸膜之间的折返线，比肺下界的体表投影低两个肋。</a:t>
            </a:r>
            <a:endParaRPr lang="en-US" altLang="zh-CN" sz="1800" kern="1200" dirty="0">
              <a:solidFill>
                <a:schemeClr val="tx1"/>
              </a:solidFill>
              <a:latin typeface="+mn-lt"/>
              <a:ea typeface="+mn-ea"/>
              <a:cs typeface="+mn-cs"/>
            </a:endParaRPr>
          </a:p>
        </p:txBody>
      </p:sp>
      <p:sp>
        <p:nvSpPr>
          <p:cNvPr id="3" name="Title 6"/>
          <p:cNvSpPr txBox="1"/>
          <p:nvPr>
            <p:custDataLst>
              <p:tags r:id="rId1"/>
            </p:custDataLst>
          </p:nvPr>
        </p:nvSpPr>
        <p:spPr>
          <a:xfrm>
            <a:off x="231407" y="87859"/>
            <a:ext cx="4592955" cy="10623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三、肺与胸膜的体表投影</a:t>
            </a:r>
            <a:endParaRPr lang="zh-CN" altLang="en-US" sz="2800" dirty="0"/>
          </a:p>
          <a:p>
            <a:pPr marL="0" lvl="0" indent="0" algn="l">
              <a:lnSpc>
                <a:spcPct val="100000"/>
              </a:lnSpc>
              <a:spcBef>
                <a:spcPts val="1000"/>
              </a:spcBef>
              <a:spcAft>
                <a:spcPts val="0"/>
              </a:spcAft>
              <a:buSzPct val="100000"/>
              <a:buNone/>
            </a:pP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标题 62465"/>
          <p:cNvSpPr>
            <a:spLocks noGrp="1"/>
          </p:cNvSpPr>
          <p:nvPr>
            <p:ph type="title"/>
          </p:nvPr>
        </p:nvSpPr>
        <p:spPr>
          <a:xfrm>
            <a:off x="2814003" y="854075"/>
            <a:ext cx="8229600" cy="1143000"/>
          </a:xfrm>
        </p:spPr>
        <p:txBody>
          <a:bodyPr anchor="ctr" anchorCtr="0"/>
          <a:p>
            <a:r>
              <a:rPr lang="zh-CN" altLang="en-US" dirty="0"/>
              <a:t>肺与胸膜的体表投影（前面） </a:t>
            </a:r>
            <a:endParaRPr lang="zh-CN" altLang="en-US" dirty="0"/>
          </a:p>
        </p:txBody>
      </p:sp>
      <p:pic>
        <p:nvPicPr>
          <p:cNvPr id="62468" name="图片 62467" descr="图6-19"/>
          <p:cNvPicPr>
            <a:picLocks noChangeAspect="1"/>
          </p:cNvPicPr>
          <p:nvPr/>
        </p:nvPicPr>
        <p:blipFill>
          <a:blip r:embed="rId1"/>
          <a:stretch>
            <a:fillRect/>
          </a:stretch>
        </p:blipFill>
        <p:spPr>
          <a:xfrm>
            <a:off x="2315528" y="1907858"/>
            <a:ext cx="8064500" cy="44640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标题 63489"/>
          <p:cNvSpPr>
            <a:spLocks noGrp="1"/>
          </p:cNvSpPr>
          <p:nvPr>
            <p:ph type="title"/>
          </p:nvPr>
        </p:nvSpPr>
        <p:spPr>
          <a:xfrm>
            <a:off x="2342198" y="737553"/>
            <a:ext cx="8229600" cy="1143000"/>
          </a:xfrm>
        </p:spPr>
        <p:txBody>
          <a:bodyPr anchor="ctr" anchorCtr="0"/>
          <a:p>
            <a:r>
              <a:rPr lang="zh-CN" altLang="en-US" dirty="0"/>
              <a:t>肺与胸膜的体表投影（右侧面） </a:t>
            </a:r>
            <a:endParaRPr lang="zh-CN" altLang="en-US" dirty="0"/>
          </a:p>
        </p:txBody>
      </p:sp>
      <p:pic>
        <p:nvPicPr>
          <p:cNvPr id="63492" name="图片 63491" descr="图6-20"/>
          <p:cNvPicPr>
            <a:picLocks noChangeAspect="1"/>
          </p:cNvPicPr>
          <p:nvPr/>
        </p:nvPicPr>
        <p:blipFill>
          <a:blip r:embed="rId1"/>
          <a:stretch>
            <a:fillRect/>
          </a:stretch>
        </p:blipFill>
        <p:spPr>
          <a:xfrm>
            <a:off x="2367598" y="1880870"/>
            <a:ext cx="7993062" cy="43211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标题 64513"/>
          <p:cNvSpPr>
            <a:spLocks noGrp="1"/>
          </p:cNvSpPr>
          <p:nvPr>
            <p:ph type="title"/>
          </p:nvPr>
        </p:nvSpPr>
        <p:spPr>
          <a:xfrm>
            <a:off x="2154873" y="836613"/>
            <a:ext cx="8229600" cy="1143000"/>
          </a:xfrm>
        </p:spPr>
        <p:txBody>
          <a:bodyPr anchor="ctr" anchorCtr="0"/>
          <a:p>
            <a:r>
              <a:rPr lang="zh-CN" altLang="en-US" dirty="0"/>
              <a:t>肺与胸膜的体表投影（左侧面） </a:t>
            </a:r>
            <a:endParaRPr lang="zh-CN" altLang="en-US" dirty="0"/>
          </a:p>
        </p:txBody>
      </p:sp>
      <p:pic>
        <p:nvPicPr>
          <p:cNvPr id="64516" name="图片 64515" descr="图6-21"/>
          <p:cNvPicPr>
            <a:picLocks noChangeAspect="1"/>
          </p:cNvPicPr>
          <p:nvPr/>
        </p:nvPicPr>
        <p:blipFill>
          <a:blip r:embed="rId1"/>
          <a:stretch>
            <a:fillRect/>
          </a:stretch>
        </p:blipFill>
        <p:spPr>
          <a:xfrm>
            <a:off x="1863408" y="1979613"/>
            <a:ext cx="7993062" cy="4392612"/>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标题 65537"/>
          <p:cNvSpPr>
            <a:spLocks noGrp="1"/>
          </p:cNvSpPr>
          <p:nvPr>
            <p:ph type="title"/>
          </p:nvPr>
        </p:nvSpPr>
        <p:spPr>
          <a:xfrm>
            <a:off x="3116898" y="765175"/>
            <a:ext cx="8229600" cy="1143000"/>
          </a:xfrm>
        </p:spPr>
        <p:txBody>
          <a:bodyPr anchor="ctr" anchorCtr="0"/>
          <a:p>
            <a:r>
              <a:rPr lang="zh-CN" altLang="en-US" dirty="0"/>
              <a:t>肺与胸膜的体表投影（后面） </a:t>
            </a:r>
            <a:endParaRPr lang="zh-CN" altLang="en-US" dirty="0"/>
          </a:p>
        </p:txBody>
      </p:sp>
      <p:pic>
        <p:nvPicPr>
          <p:cNvPr id="65540" name="图片 65539" descr="图6-22"/>
          <p:cNvPicPr>
            <a:picLocks noChangeAspect="1"/>
          </p:cNvPicPr>
          <p:nvPr/>
        </p:nvPicPr>
        <p:blipFill>
          <a:blip r:embed="rId1"/>
          <a:stretch>
            <a:fillRect/>
          </a:stretch>
        </p:blipFill>
        <p:spPr>
          <a:xfrm>
            <a:off x="2531110" y="1700530"/>
            <a:ext cx="8013700" cy="44653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标题 66561"/>
          <p:cNvSpPr>
            <a:spLocks noGrp="1"/>
          </p:cNvSpPr>
          <p:nvPr>
            <p:ph type="title"/>
          </p:nvPr>
        </p:nvSpPr>
        <p:spPr>
          <a:xfrm>
            <a:off x="2952433" y="988060"/>
            <a:ext cx="8229600" cy="1143000"/>
          </a:xfrm>
        </p:spPr>
        <p:txBody>
          <a:bodyPr anchor="ctr" anchorCtr="0"/>
          <a:p>
            <a:r>
              <a:rPr lang="zh-CN" altLang="en-US" dirty="0"/>
              <a:t>肺和胸膜下界的体表投影 </a:t>
            </a:r>
            <a:endParaRPr lang="zh-CN" altLang="en-US" dirty="0"/>
          </a:p>
        </p:txBody>
      </p:sp>
      <p:pic>
        <p:nvPicPr>
          <p:cNvPr id="66563" name="文本占位符 66562"/>
          <p:cNvPicPr>
            <a:picLocks noGrp="1" noChangeAspect="1"/>
          </p:cNvPicPr>
          <p:nvPr>
            <p:ph type="body" idx="1"/>
          </p:nvPr>
        </p:nvPicPr>
        <p:blipFill>
          <a:blip r:embed="rId1"/>
          <a:stretch>
            <a:fillRect/>
          </a:stretch>
        </p:blipFill>
        <p:spPr>
          <a:xfrm>
            <a:off x="1811020" y="2295525"/>
            <a:ext cx="8956675" cy="3213735"/>
          </a:xfr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纵隔</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7" name="文本占位符 67586"/>
          <p:cNvSpPr>
            <a:spLocks noGrp="1"/>
          </p:cNvSpPr>
          <p:nvPr>
            <p:ph type="body" idx="1"/>
          </p:nvPr>
        </p:nvSpPr>
        <p:spPr>
          <a:xfrm>
            <a:off x="1553210" y="1718945"/>
            <a:ext cx="9696450" cy="1317625"/>
          </a:xfrm>
        </p:spPr>
        <p:txBody>
          <a:bodyPr/>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  纵隔是指两侧纵隔胸膜之间所有器官和组织的总称。</a:t>
            </a:r>
            <a:endParaRPr lang="en-US" altLang="zh-CN" sz="1800" kern="1200" dirty="0">
              <a:solidFill>
                <a:schemeClr val="tx1"/>
              </a:solidFill>
              <a:latin typeface="+mn-lt"/>
              <a:ea typeface="+mn-ea"/>
              <a:cs typeface="+mn-cs"/>
            </a:endParaRPr>
          </a:p>
          <a:p>
            <a:pPr marL="0" indent="0" algn="l">
              <a:lnSpc>
                <a:spcPct val="150000"/>
              </a:lnSpc>
              <a:buFont typeface="Arial" panose="020B0604020202020204" pitchFamily="34" charset="0"/>
              <a:buNone/>
            </a:pPr>
            <a:r>
              <a:rPr lang="en-US" altLang="zh-CN" sz="1800" kern="1200" dirty="0">
                <a:solidFill>
                  <a:schemeClr val="tx1"/>
                </a:solidFill>
                <a:latin typeface="+mn-lt"/>
                <a:ea typeface="+mn-ea"/>
                <a:cs typeface="+mn-cs"/>
              </a:rPr>
              <a:t>  纵隔的前界为胸骨，后界为脊柱的胸部，两侧界为纵隔胸膜，上界是胸廓上口，下界是膈。</a:t>
            </a:r>
            <a:endParaRPr lang="en-US" altLang="zh-CN" sz="1800" kern="1200" dirty="0">
              <a:solidFill>
                <a:schemeClr val="tx1"/>
              </a:solidFill>
              <a:latin typeface="+mn-lt"/>
              <a:ea typeface="+mn-ea"/>
              <a:cs typeface="+mn-cs"/>
            </a:endParaRPr>
          </a:p>
        </p:txBody>
      </p:sp>
      <p:sp>
        <p:nvSpPr>
          <p:cNvPr id="2" name="文本框 1"/>
          <p:cNvSpPr txBox="1"/>
          <p:nvPr/>
        </p:nvSpPr>
        <p:spPr>
          <a:xfrm>
            <a:off x="149225" y="108585"/>
            <a:ext cx="6096000" cy="521970"/>
          </a:xfrm>
          <a:prstGeom prst="rect">
            <a:avLst/>
          </a:prstGeom>
          <a:noFill/>
        </p:spPr>
        <p:txBody>
          <a:bodyPr wrap="square" rtlCol="0" anchor="t">
            <a:spAutoFit/>
          </a:bodyPr>
          <a:p>
            <a:pPr indent="0" algn="l">
              <a:buFont typeface="Arial" panose="020B0604020202020204" pitchFamily="34" charset="0"/>
              <a:buNone/>
            </a:pPr>
            <a:r>
              <a:rPr lang="zh-CN" altLang="en-US" sz="2800" b="1" spc="388"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sym typeface="+mn-ea"/>
              </a:rPr>
              <a:t>一、纵隔的概念及境界</a:t>
            </a:r>
            <a:endParaRPr lang="zh-CN" altLang="en-US" sz="2800" b="1" spc="388"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95250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概念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2018665" y="2690495"/>
            <a:ext cx="8428355" cy="2154555"/>
          </a:xfrm>
          <a:prstGeom prst="rect">
            <a:avLst/>
          </a:prstGeom>
          <a:noFill/>
        </p:spPr>
        <p:txBody>
          <a:bodyPr wrap="square" rtlCol="0">
            <a:noAutofit/>
          </a:bodyPr>
          <a:lstStyle/>
          <a:p>
            <a:pPr indent="508000" algn="just" fontAlgn="auto">
              <a:lnSpc>
                <a:spcPct val="150000"/>
              </a:lnSpc>
              <a:buClrTx/>
              <a:buSzTx/>
              <a:buFontTx/>
              <a:extLst>
                <a:ext uri="{35155182-B16C-46BC-9424-99874614C6A1}">
                  <wpsdc:indentchars xmlns:wpsdc="http://www.wps.cn/officeDocument/2017/drawingmlCustomData" val="200" checksum="282533468"/>
                </a:ext>
              </a:extLst>
            </a:pPr>
            <a:r>
              <a:rPr lang="zh-CN" altLang="en-US" sz="2000" dirty="0">
                <a:sym typeface="+mn-ea"/>
              </a:rPr>
              <a:t>呼吸系统由呼吸道和肺两部分组成。呼吸道包括鼻、咽、喉、气管和主支气管，临床上通常将鼻、咽、喉称为上呼吸道，将气管、主支气管及其在肺内的分支称为下呼吸道。呼吸道是传送气体的管道，肺是完成气体交换的器官。</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1" name="文本占位符 68610"/>
          <p:cNvSpPr>
            <a:spLocks noGrp="1"/>
          </p:cNvSpPr>
          <p:nvPr>
            <p:ph type="body" idx="1"/>
          </p:nvPr>
        </p:nvSpPr>
        <p:spPr>
          <a:xfrm>
            <a:off x="1244600" y="1354455"/>
            <a:ext cx="10315575" cy="4352925"/>
          </a:xfrm>
        </p:spPr>
        <p:txBody>
          <a:bodyPr/>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纵隔通常以通过胸骨角的平面为界，分为上纵隔和下纵隔，下纵隔又以心包为界，分为前纵隔、中纵隔和后纵隔。</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上纵隔内主要有胸腺、出入心的大血管、气管、食管、胸导管、迷走神经和膈神经等。</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前纵隔位于胸骨与心包之间，内有少量疏松结缔组织和淋巴结等。</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中纵隔位于前、后纵隔之间，内有心、心包和出入心的大血管根部等。</a:t>
            </a:r>
            <a:endParaRPr lang="en-US" altLang="zh-CN" sz="1800" kern="1200" dirty="0">
              <a:solidFill>
                <a:schemeClr val="tx1"/>
              </a:solidFill>
              <a:latin typeface="+mn-lt"/>
              <a:ea typeface="+mn-ea"/>
              <a:cs typeface="+mn-cs"/>
            </a:endParaRPr>
          </a:p>
          <a:p>
            <a:pPr marL="0" indent="0" algn="l">
              <a:lnSpc>
                <a:spcPct val="150000"/>
              </a:lnSpc>
              <a:buClrTx/>
              <a:buSzTx/>
              <a:buFont typeface="Arial" panose="020B0604020202020204" pitchFamily="34" charset="0"/>
              <a:buNone/>
            </a:pPr>
            <a:r>
              <a:rPr lang="en-US" altLang="zh-CN" sz="1800" kern="1200" dirty="0">
                <a:solidFill>
                  <a:schemeClr val="tx1"/>
                </a:solidFill>
                <a:latin typeface="+mn-lt"/>
                <a:ea typeface="+mn-ea"/>
                <a:cs typeface="+mn-cs"/>
              </a:rPr>
              <a:t>  后纵隔位于心包与脊柱之间，内有食管、主支气管、胸主动脉、胸导管、奇静脉、迷走神经和交感干等。 </a:t>
            </a:r>
            <a:endParaRPr lang="en-US" altLang="zh-CN" sz="1800" kern="1200" dirty="0">
              <a:solidFill>
                <a:schemeClr val="tx1"/>
              </a:solidFill>
              <a:latin typeface="+mn-lt"/>
              <a:ea typeface="+mn-ea"/>
              <a:cs typeface="+mn-cs"/>
            </a:endParaRPr>
          </a:p>
        </p:txBody>
      </p:sp>
      <p:sp>
        <p:nvSpPr>
          <p:cNvPr id="2" name="文本框 1"/>
          <p:cNvSpPr txBox="1"/>
          <p:nvPr/>
        </p:nvSpPr>
        <p:spPr>
          <a:xfrm>
            <a:off x="217805" y="64770"/>
            <a:ext cx="6096000" cy="521970"/>
          </a:xfrm>
          <a:prstGeom prst="rect">
            <a:avLst/>
          </a:prstGeom>
          <a:noFill/>
        </p:spPr>
        <p:txBody>
          <a:bodyPr wrap="square" rtlCol="0" anchor="t">
            <a:spAutoFit/>
          </a:bodyPr>
          <a:p>
            <a:r>
              <a:rPr lang="zh-CN" altLang="en-US" sz="2800" b="1" spc="388"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sym typeface="+mn-ea"/>
              </a:rPr>
              <a:t>二、纵隔的分部及内容</a:t>
            </a:r>
            <a:endParaRPr lang="zh-CN" altLang="en-US" sz="2800" b="1" spc="388"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标题 69633"/>
          <p:cNvSpPr>
            <a:spLocks noGrp="1"/>
          </p:cNvSpPr>
          <p:nvPr>
            <p:ph type="title"/>
          </p:nvPr>
        </p:nvSpPr>
        <p:spPr>
          <a:xfrm>
            <a:off x="4486910" y="556895"/>
            <a:ext cx="3480435" cy="1143000"/>
          </a:xfrm>
        </p:spPr>
        <p:txBody>
          <a:bodyPr anchor="ctr" anchorCtr="0"/>
          <a:p>
            <a:r>
              <a:rPr lang="zh-CN" altLang="en-US" dirty="0"/>
              <a:t>纵隔的分部</a:t>
            </a:r>
            <a:endParaRPr lang="zh-CN" altLang="en-US" dirty="0"/>
          </a:p>
        </p:txBody>
      </p:sp>
      <p:pic>
        <p:nvPicPr>
          <p:cNvPr id="69636" name="图片 69635" descr="图6-23"/>
          <p:cNvPicPr>
            <a:picLocks noChangeAspect="1"/>
          </p:cNvPicPr>
          <p:nvPr/>
        </p:nvPicPr>
        <p:blipFill>
          <a:blip r:embed="rId1"/>
          <a:stretch>
            <a:fillRect/>
          </a:stretch>
        </p:blipFill>
        <p:spPr>
          <a:xfrm>
            <a:off x="1694498" y="1699578"/>
            <a:ext cx="8064500" cy="44656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1140" y="88583"/>
            <a:ext cx="5080000" cy="521970"/>
          </a:xfrm>
          <a:prstGeom prst="rect">
            <a:avLst/>
          </a:prstGeom>
        </p:spPr>
        <p:txBody>
          <a:bodyPr>
            <a:spAutoFit/>
          </a:bodyPr>
          <a:p>
            <a:pPr marL="0" indent="0" algn="just" defTabSz="266700">
              <a:spcBef>
                <a:spcPct val="0"/>
              </a:spcBef>
              <a:spcAft>
                <a:spcPct val="0"/>
              </a:spcAft>
            </a:pPr>
            <a:r>
              <a:rPr lang="zh-CN" altLang="en-US" sz="2800" b="1" spc="388"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rPr>
              <a:t>护理情境</a:t>
            </a:r>
            <a:endParaRPr lang="zh-CN" altLang="en-US" sz="2800" b="1" spc="388" smtClean="0">
              <a:ln w="3175">
                <a:noFill/>
                <a:prstDash val="dash"/>
              </a:ln>
              <a:solidFill>
                <a:schemeClr val="bg1"/>
              </a:solidFill>
              <a:effectLst/>
              <a:uFillTx/>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485390" y="2224405"/>
            <a:ext cx="7424420" cy="1497965"/>
          </a:xfrm>
          <a:prstGeom prst="rect">
            <a:avLst/>
          </a:prstGeom>
        </p:spPr>
        <p:txBody>
          <a:bodyPr wrap="square">
            <a:noAutofit/>
          </a:bodyPr>
          <a:p>
            <a:pPr marL="0" indent="266700" algn="just" defTabSz="266700">
              <a:lnSpc>
                <a:spcPct val="150000"/>
              </a:lnSpc>
              <a:spcBef>
                <a:spcPct val="0"/>
              </a:spcBef>
              <a:spcAft>
                <a:spcPct val="0"/>
              </a:spcAft>
            </a:pPr>
            <a:r>
              <a:rPr lang="zh-CN" altLang="en-US" dirty="0">
                <a:solidFill>
                  <a:schemeClr val="tx1"/>
                </a:solidFill>
              </a:rPr>
              <a:t>患者，男，66岁。交通事故至昏迷，需行气管切开插管，请问：气管切开插管所取解剖部位是？</a:t>
            </a:r>
            <a:r>
              <a:rPr lang="en-US" altLang="zh-CN">
                <a:solidFill>
                  <a:schemeClr val="tx1"/>
                </a:solidFill>
                <a:latin typeface="新宋体" panose="02010609030101010101" charset="-122"/>
                <a:ea typeface="新宋体" panose="02010609030101010101" charset="-122"/>
              </a:rPr>
              <a:t> </a:t>
            </a:r>
            <a:endParaRPr lang="en-US" altLang="zh-CN">
              <a:solidFill>
                <a:schemeClr val="tx1"/>
              </a:solidFill>
              <a:latin typeface="新宋体" panose="02010609030101010101" charset="-122"/>
              <a:ea typeface="新宋体" panose="02010609030101010101" charset="-122"/>
            </a:endParaRPr>
          </a:p>
          <a:p>
            <a:pPr marL="0" indent="177800" algn="just" defTabSz="266700">
              <a:spcBef>
                <a:spcPct val="0"/>
              </a:spcBef>
              <a:spcAft>
                <a:spcPct val="0"/>
              </a:spcAft>
            </a:pPr>
            <a:r>
              <a:rPr lang="en-US" altLang="zh-CN" sz="1600">
                <a:solidFill>
                  <a:schemeClr val="tx1"/>
                </a:solidFill>
                <a:latin typeface="新宋体" panose="02010609030101010101" charset="-122"/>
                <a:ea typeface="新宋体" panose="02010609030101010101" charset="-122"/>
              </a:rPr>
              <a:t> </a:t>
            </a:r>
            <a:endParaRPr lang="en-US" altLang="zh-CN" sz="1600">
              <a:solidFill>
                <a:schemeClr val="tx1"/>
              </a:solidFill>
              <a:latin typeface="新宋体" panose="02010609030101010101" charset="-122"/>
              <a:ea typeface="新宋体" panose="02010609030101010101" charset="-122"/>
            </a:endParaRPr>
          </a:p>
        </p:txBody>
      </p:sp>
      <p:pic>
        <p:nvPicPr>
          <p:cNvPr id="4" name="图片 3"/>
          <p:cNvPicPr/>
          <p:nvPr/>
        </p:nvPicPr>
        <p:blipFill>
          <a:blip r:embed="rId1"/>
          <a:stretch>
            <a:fillRect/>
          </a:stretch>
        </p:blipFill>
        <p:spPr>
          <a:xfrm>
            <a:off x="3556000" y="652780"/>
            <a:ext cx="847725" cy="381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78610" y="857250"/>
            <a:ext cx="9999980" cy="6539865"/>
          </a:xfrm>
          <a:prstGeom prst="rect">
            <a:avLst/>
          </a:prstGeom>
        </p:spPr>
        <p:txBody>
          <a:bodyPr wrap="square">
            <a:noAutofit/>
          </a:bodyPr>
          <a:p>
            <a:pPr marL="0" indent="177800" algn="just" defTabSz="266700">
              <a:lnSpc>
                <a:spcPct val="150000"/>
              </a:lnSpc>
              <a:spcBef>
                <a:spcPct val="0"/>
              </a:spcBef>
              <a:spcAft>
                <a:spcPct val="0"/>
              </a:spcAft>
            </a:pPr>
            <a:r>
              <a:rPr lang="zh-CN" altLang="en-US" sz="1800" dirty="0"/>
              <a:t>1.鼻腔：由骨和软骨内衬黏膜和皮肤而围成的腔，被鼻中隔分为左、右两腔。</a:t>
            </a:r>
            <a:endParaRPr lang="zh-CN" altLang="en-US" sz="1800" dirty="0"/>
          </a:p>
          <a:p>
            <a:pPr marL="0" indent="177800" algn="just" defTabSz="266700">
              <a:lnSpc>
                <a:spcPct val="150000"/>
              </a:lnSpc>
              <a:spcBef>
                <a:spcPct val="0"/>
              </a:spcBef>
              <a:spcAft>
                <a:spcPct val="0"/>
              </a:spcAft>
            </a:pPr>
            <a:r>
              <a:rPr lang="zh-CN" altLang="en-US" sz="1800" dirty="0"/>
              <a:t>2.咽：是一前后略扁的漏斗状肌性管道,位于颈椎的前方,上起自颅底,下至第6颈椎体</a:t>
            </a:r>
            <a:endParaRPr lang="zh-CN" altLang="en-US" sz="1800" dirty="0"/>
          </a:p>
          <a:p>
            <a:pPr marL="0" indent="177800" algn="just" defTabSz="266700">
              <a:lnSpc>
                <a:spcPct val="150000"/>
              </a:lnSpc>
              <a:spcBef>
                <a:spcPct val="0"/>
              </a:spcBef>
              <a:spcAft>
                <a:spcPct val="0"/>
              </a:spcAft>
            </a:pPr>
            <a:r>
              <a:rPr lang="zh-CN" altLang="en-US" sz="1800" dirty="0"/>
              <a:t>下缘平面与食管相续,长约12cm。</a:t>
            </a:r>
            <a:endParaRPr lang="zh-CN" altLang="en-US" sz="1800" dirty="0"/>
          </a:p>
          <a:p>
            <a:pPr marL="0" indent="177800" algn="just" defTabSz="266700">
              <a:lnSpc>
                <a:spcPct val="150000"/>
              </a:lnSpc>
              <a:spcBef>
                <a:spcPct val="0"/>
              </a:spcBef>
              <a:spcAft>
                <a:spcPct val="0"/>
              </a:spcAft>
            </a:pPr>
            <a:r>
              <a:rPr lang="zh-CN" altLang="en-US" sz="1800" dirty="0"/>
              <a:t>3.喉腔：向上经喉口与喉咽部相交通,向下与气管内腔相延续，喉腔的入口。</a:t>
            </a:r>
            <a:endParaRPr lang="zh-CN" altLang="en-US" sz="1800" dirty="0"/>
          </a:p>
          <a:p>
            <a:pPr marL="0" indent="177800" algn="just" defTabSz="266700">
              <a:lnSpc>
                <a:spcPct val="150000"/>
              </a:lnSpc>
              <a:spcBef>
                <a:spcPct val="0"/>
              </a:spcBef>
              <a:spcAft>
                <a:spcPct val="0"/>
              </a:spcAft>
            </a:pPr>
            <a:r>
              <a:rPr lang="zh-CN" altLang="en-US" sz="1800" dirty="0"/>
              <a:t>4.前庭裂：两侧前庭壁之间的裂隙。</a:t>
            </a:r>
            <a:endParaRPr lang="zh-CN" altLang="en-US" sz="1800" dirty="0"/>
          </a:p>
          <a:p>
            <a:pPr marL="0" indent="177800" algn="just" defTabSz="266700">
              <a:lnSpc>
                <a:spcPct val="150000"/>
              </a:lnSpc>
              <a:spcBef>
                <a:spcPct val="0"/>
              </a:spcBef>
              <a:spcAft>
                <a:spcPct val="0"/>
              </a:spcAft>
            </a:pPr>
            <a:r>
              <a:rPr lang="zh-CN" altLang="en-US" sz="1800" dirty="0"/>
              <a:t>5.声门：两侧声壁之间的裂隙称为声门裂，简称声门，是喉腔最狭窄的部位。</a:t>
            </a:r>
            <a:endParaRPr lang="zh-CN" altLang="en-US" sz="1800" dirty="0"/>
          </a:p>
          <a:p>
            <a:pPr marL="0" indent="177800" algn="just" defTabSz="266700">
              <a:lnSpc>
                <a:spcPct val="150000"/>
              </a:lnSpc>
              <a:spcBef>
                <a:spcPct val="0"/>
              </a:spcBef>
              <a:spcAft>
                <a:spcPct val="0"/>
              </a:spcAft>
            </a:pPr>
            <a:r>
              <a:rPr lang="zh-CN" altLang="en-US" sz="1800" dirty="0"/>
              <a:t>6.肺门：内侧面朝向纵膈，又称纵膈面，其中央凹陷处称为肺门，是支气管、肺动脉、肺静脉、淋巴管和神经等出入肺的部位。</a:t>
            </a:r>
            <a:endParaRPr lang="zh-CN" altLang="en-US" sz="1800" dirty="0"/>
          </a:p>
          <a:p>
            <a:pPr marL="0" indent="177800" algn="just" defTabSz="266700">
              <a:lnSpc>
                <a:spcPct val="150000"/>
              </a:lnSpc>
              <a:spcBef>
                <a:spcPct val="0"/>
              </a:spcBef>
              <a:spcAft>
                <a:spcPct val="0"/>
              </a:spcAft>
            </a:pPr>
            <a:r>
              <a:rPr lang="zh-CN" altLang="en-US" sz="1800" dirty="0"/>
              <a:t>7.尘细胞：吞噬了大量尘粒的肺巨噬细胞。</a:t>
            </a:r>
            <a:endParaRPr lang="zh-CN" altLang="en-US" sz="1800" dirty="0"/>
          </a:p>
          <a:p>
            <a:pPr marL="0" indent="177800" algn="just" defTabSz="266700">
              <a:lnSpc>
                <a:spcPct val="150000"/>
              </a:lnSpc>
              <a:spcBef>
                <a:spcPct val="0"/>
              </a:spcBef>
              <a:spcAft>
                <a:spcPct val="0"/>
              </a:spcAft>
            </a:pPr>
            <a:r>
              <a:rPr lang="zh-CN" altLang="en-US" sz="1800" dirty="0"/>
              <a:t>8.气-血屏障：肺泡与肺泡隔毛细血管内血液之间进行气体交换所通过的结构。</a:t>
            </a:r>
            <a:endParaRPr lang="zh-CN" altLang="en-US" sz="1800" dirty="0"/>
          </a:p>
          <a:p>
            <a:pPr marL="0" indent="177800" algn="just" defTabSz="266700">
              <a:lnSpc>
                <a:spcPct val="150000"/>
              </a:lnSpc>
              <a:spcBef>
                <a:spcPct val="0"/>
              </a:spcBef>
              <a:spcAft>
                <a:spcPct val="0"/>
              </a:spcAft>
            </a:pPr>
            <a:r>
              <a:rPr lang="zh-CN" altLang="en-US" sz="1800" dirty="0"/>
              <a:t>9.胸膜腔：由脏胸膜与壁胸膜在肺根处相互移行而形成的一个潜在性密闭腔隙，左右各一，互不相通，腔内呈负压，仅有少量浆液，可减少呼吸时脏、壁胸膜间的摩擦。</a:t>
            </a:r>
            <a:endParaRPr lang="zh-CN" altLang="en-US" sz="1800" dirty="0"/>
          </a:p>
          <a:p>
            <a:pPr marL="0" indent="177800" algn="just" defTabSz="266700">
              <a:lnSpc>
                <a:spcPct val="150000"/>
              </a:lnSpc>
              <a:spcBef>
                <a:spcPct val="0"/>
              </a:spcBef>
              <a:spcAft>
                <a:spcPct val="0"/>
              </a:spcAft>
            </a:pPr>
            <a:endParaRPr lang="zh-CN" altLang="en-US" sz="1800" dirty="0"/>
          </a:p>
        </p:txBody>
      </p:sp>
      <p:sp>
        <p:nvSpPr>
          <p:cNvPr id="2" name="Title 6"/>
          <p:cNvSpPr txBox="1"/>
          <p:nvPr>
            <p:custDataLst>
              <p:tags r:id="rId1"/>
            </p:custDataLst>
          </p:nvPr>
        </p:nvSpPr>
        <p:spPr>
          <a:xfrm>
            <a:off x="231140" y="97155"/>
            <a:ext cx="1916430" cy="7740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名词解释</a:t>
            </a:r>
            <a:r>
              <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00000"/>
              </a:lnSpc>
              <a:spcBef>
                <a:spcPts val="1000"/>
              </a:spcBef>
              <a:spcAft>
                <a:spcPts val="0"/>
              </a:spcAft>
              <a:buSzPct val="100000"/>
              <a:buNone/>
            </a:pPr>
            <a:endPar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21535" y="1917065"/>
            <a:ext cx="8786495" cy="1337945"/>
          </a:xfrm>
          <a:prstGeom prst="rect">
            <a:avLst/>
          </a:prstGeom>
          <a:noFill/>
        </p:spPr>
        <p:txBody>
          <a:bodyPr wrap="square" rtlCol="0" anchor="t">
            <a:spAutoFit/>
          </a:bodyPr>
          <a:p>
            <a:pPr marL="0" indent="177800" algn="just" defTabSz="266700">
              <a:lnSpc>
                <a:spcPct val="150000"/>
              </a:lnSpc>
              <a:spcBef>
                <a:spcPct val="0"/>
              </a:spcBef>
              <a:spcAft>
                <a:spcPct val="0"/>
              </a:spcAft>
            </a:pPr>
            <a:r>
              <a:rPr lang="zh-CN" altLang="en-US" dirty="0">
                <a:sym typeface="+mn-ea"/>
              </a:rPr>
              <a:t>10.纵隔：是左、右纵膈胸膜之间全部器官、结构与结缔组织的总称。纵隔的分区通常以胸骨角至第4胸椎体下缘平面为界,将纵隔分为上纵隔和下纵隔。</a:t>
            </a:r>
            <a:endParaRPr lang="zh-CN" altLang="en-US" sz="1800" dirty="0"/>
          </a:p>
          <a:p>
            <a:pPr marL="0" indent="177800" algn="just" defTabSz="266700">
              <a:lnSpc>
                <a:spcPct val="150000"/>
              </a:lnSpc>
              <a:spcBef>
                <a:spcPct val="0"/>
              </a:spcBef>
              <a:spcAft>
                <a:spcPct val="0"/>
              </a:spcAft>
            </a:pPr>
            <a:r>
              <a:rPr lang="zh-CN" altLang="en-US" dirty="0">
                <a:sym typeface="+mn-ea"/>
              </a:rPr>
              <a:t>11.会厌：会厌软骨被覆黏膜构成。</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05865" y="909320"/>
            <a:ext cx="10299700" cy="5739130"/>
          </a:xfrm>
          <a:prstGeom prst="rect">
            <a:avLst/>
          </a:prstGeom>
        </p:spPr>
        <p:txBody>
          <a:bodyPr wrap="square">
            <a:spAutoFit/>
          </a:bodyPr>
          <a:p>
            <a:pPr marL="0" indent="177800" algn="just" defTabSz="266700">
              <a:lnSpc>
                <a:spcPct val="150000"/>
              </a:lnSpc>
              <a:buClrTx/>
              <a:buSzTx/>
              <a:buNone/>
            </a:pPr>
            <a:r>
              <a:rPr lang="zh-CN" altLang="en-US" sz="1800" dirty="0">
                <a:solidFill>
                  <a:schemeClr val="tx1"/>
                </a:solidFill>
              </a:rPr>
              <a:t>1.鼻腔（）</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rPr>
              <a:t>A . 分为鼻前庭和固有鼻腔B . 骨和软骨内衬黏膜和皮肤围成C . 固有鼻腔的粘膜分为嗅部和呼吸部D . 鼻中隔多偏向一侧E . 以上均正确</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rPr>
              <a:t>2.咽（）</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rPr>
              <a:t>A. 是消化道与呼吸道的共同通道 B. 鼻咽部有梨状隐窝,常为异物滞留处 C. 口咽经咽鼓管咽口、借咽鼓管通中耳鼓室 D. 喉咽向下连喉腔 E. 咽隐窝为喉口两侧的深凹</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rPr>
              <a:t>3.喉腔（）</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rPr>
              <a:t>A. 在喉腔侧壁,上方的一对粘膜皱襞突向腔内称声襞 B. 在喉腔侧壁,下方的一对粘膜皱襞突向腔内称前庭襞 C. 喉腔分为喉前庭、喉中间腔、声门下腔三部分 D. 前庭裂为喉腔最狭窄的部分E . 以上均正确</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rPr>
              <a:t>4.前庭裂是（）</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rPr>
              <a:t>A . 两侧前庭襞之间裂隙B . 前庭襞以上的部分C . 两侧声襞之间裂隙D . 声襞以上、前庭襞以下间隙E . 声襞以下的部分</a:t>
            </a:r>
            <a:endParaRPr lang="zh-CN" altLang="en-US" sz="1800" dirty="0">
              <a:solidFill>
                <a:schemeClr val="tx1"/>
              </a:solidFill>
            </a:endParaRPr>
          </a:p>
          <a:p>
            <a:pPr marL="0" indent="177800" algn="just" defTabSz="266700">
              <a:spcBef>
                <a:spcPct val="0"/>
              </a:spcBef>
              <a:spcAft>
                <a:spcPct val="0"/>
              </a:spcAft>
            </a:pPr>
            <a:endParaRPr lang="zh-CN" altLang="en-US" sz="1600">
              <a:solidFill>
                <a:schemeClr val="tx1"/>
              </a:solidFill>
              <a:latin typeface="新宋体" panose="02010609030101010101" charset="-122"/>
              <a:ea typeface="新宋体" panose="02010609030101010101" charset="-122"/>
            </a:endParaRPr>
          </a:p>
        </p:txBody>
      </p:sp>
      <p:sp>
        <p:nvSpPr>
          <p:cNvPr id="3" name="Title 6"/>
          <p:cNvSpPr txBox="1"/>
          <p:nvPr>
            <p:custDataLst>
              <p:tags r:id="rId1"/>
            </p:custDataLst>
          </p:nvPr>
        </p:nvSpPr>
        <p:spPr>
          <a:xfrm>
            <a:off x="231140" y="97155"/>
            <a:ext cx="1916430" cy="7740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单项选择题</a:t>
            </a:r>
            <a:r>
              <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a:p>
            <a:pPr marL="0" lvl="0" indent="0" algn="l">
              <a:lnSpc>
                <a:spcPct val="100000"/>
              </a:lnSpc>
              <a:spcBef>
                <a:spcPts val="1000"/>
              </a:spcBef>
              <a:spcAft>
                <a:spcPts val="0"/>
              </a:spcAft>
              <a:buSzPct val="100000"/>
              <a:buNone/>
            </a:pPr>
            <a:endParaRPr lang="en-US"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71625" y="872490"/>
            <a:ext cx="9794240" cy="5769610"/>
          </a:xfrm>
          <a:prstGeom prst="rect">
            <a:avLst/>
          </a:prstGeom>
          <a:noFill/>
        </p:spPr>
        <p:txBody>
          <a:bodyPr wrap="square" rtlCol="0" anchor="t">
            <a:spAutoFit/>
          </a:bodyPr>
          <a:p>
            <a:pPr marL="0" indent="177800" algn="just" defTabSz="266700">
              <a:lnSpc>
                <a:spcPct val="150000"/>
              </a:lnSpc>
              <a:buClrTx/>
              <a:buSzTx/>
              <a:buNone/>
            </a:pPr>
            <a:r>
              <a:rPr lang="zh-CN" altLang="en-US" dirty="0">
                <a:sym typeface="+mn-ea"/>
              </a:rPr>
              <a:t>5.声门裂是（）</a:t>
            </a:r>
            <a:endParaRPr lang="zh-CN" altLang="en-US" dirty="0">
              <a:solidFill>
                <a:schemeClr val="tx1"/>
              </a:solidFill>
            </a:endParaRPr>
          </a:p>
          <a:p>
            <a:pPr marL="0" indent="177800" algn="just" defTabSz="266700">
              <a:lnSpc>
                <a:spcPct val="150000"/>
              </a:lnSpc>
              <a:buClrTx/>
              <a:buSzTx/>
              <a:buNone/>
            </a:pPr>
            <a:r>
              <a:rPr lang="zh-CN" altLang="en-US" dirty="0">
                <a:sym typeface="+mn-ea"/>
              </a:rPr>
              <a:t>A . 两侧室襞间裂隙B . 室襞以上部分C . 两侧声襞间裂隙D . 声襞以上、室襞以下间隙E . 声襞以下的部分</a:t>
            </a:r>
            <a:endParaRPr lang="zh-CN" altLang="en-US" sz="1800" dirty="0">
              <a:solidFill>
                <a:schemeClr val="tx1"/>
              </a:solidFill>
              <a:sym typeface="+mn-ea"/>
            </a:endParaRPr>
          </a:p>
          <a:p>
            <a:pPr marL="0" indent="177800" algn="just" defTabSz="266700">
              <a:lnSpc>
                <a:spcPct val="150000"/>
              </a:lnSpc>
              <a:buClrTx/>
              <a:buSzTx/>
              <a:buNone/>
            </a:pPr>
            <a:r>
              <a:rPr lang="zh-CN" altLang="en-US" sz="1800" dirty="0">
                <a:solidFill>
                  <a:schemeClr val="tx1"/>
                </a:solidFill>
                <a:sym typeface="+mn-ea"/>
              </a:rPr>
              <a:t>6.肺门位于（）</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sym typeface="+mn-ea"/>
              </a:rPr>
              <a:t>A . 肋面B . 纵膈面C . 肺尖D . 肺底E . 前缘</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sym typeface="+mn-ea"/>
              </a:rPr>
              <a:t>7.吞噬大量的尘粒后的肺巨噬细胞称为</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sym typeface="+mn-ea"/>
              </a:rPr>
              <a:t>A. 尘细胞 B. 刷细胞 C. 内分泌细胞 D. Ⅰ型肺泡细胞 E. Ⅱ型肺泡细胞</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sym typeface="+mn-ea"/>
              </a:rPr>
              <a:t>8.气血屏障（）</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sym typeface="+mn-ea"/>
              </a:rPr>
              <a:t>A . 是肺内气体交换必须通过的薄膜层B . 由肺泡和毛细血管组成C . 能阻止氧气通过D . 是相邻两肺泡间的组织E . 以上均正确</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sym typeface="+mn-ea"/>
              </a:rPr>
              <a:t>9.关于胸膜腔，正确的是（）</a:t>
            </a:r>
            <a:endParaRPr lang="zh-CN" altLang="en-US" sz="1800" dirty="0">
              <a:solidFill>
                <a:schemeClr val="tx1"/>
              </a:solidFill>
            </a:endParaRPr>
          </a:p>
          <a:p>
            <a:pPr marL="0" indent="177800" algn="just" defTabSz="266700">
              <a:lnSpc>
                <a:spcPct val="150000"/>
              </a:lnSpc>
              <a:buClrTx/>
              <a:buSzTx/>
              <a:buNone/>
            </a:pPr>
            <a:r>
              <a:rPr lang="zh-CN" altLang="en-US" sz="1800" dirty="0">
                <a:solidFill>
                  <a:schemeClr val="tx1"/>
                </a:solidFill>
                <a:sym typeface="+mn-ea"/>
              </a:rPr>
              <a:t>A. 胸膜腔位于胸腔内、左、右各一B. 胸膜腔内含少量浆液C. 胸膜腔内呈负压D. 可减少呼吸时脏、壁胸膜间的摩擦  E.以上都正确</a:t>
            </a:r>
            <a:endParaRPr lang="zh-CN" altLang="en-US" sz="1800" dirty="0">
              <a:solidFill>
                <a:schemeClr val="tx1"/>
              </a:solidFill>
            </a:endParaRPr>
          </a:p>
          <a:p>
            <a:pPr marL="0" indent="177800" algn="just" defTabSz="266700">
              <a:buClrTx/>
              <a:buSzTx/>
              <a:buNone/>
            </a:pPr>
            <a:endParaRPr lang="zh-CN" altLang="en-US" sz="1800" dirty="0">
              <a:solidFill>
                <a:schemeClr val="tx1"/>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12900" y="1616075"/>
            <a:ext cx="9194165" cy="2584450"/>
          </a:xfrm>
          <a:prstGeom prst="rect">
            <a:avLst/>
          </a:prstGeom>
          <a:noFill/>
        </p:spPr>
        <p:txBody>
          <a:bodyPr wrap="square" rtlCol="0" anchor="t">
            <a:spAutoFit/>
          </a:bodyPr>
          <a:p>
            <a:pPr marL="0" indent="177800" algn="just" defTabSz="266700">
              <a:lnSpc>
                <a:spcPct val="150000"/>
              </a:lnSpc>
              <a:buClrTx/>
              <a:buSzTx/>
              <a:buNone/>
            </a:pPr>
            <a:r>
              <a:rPr lang="zh-CN" altLang="en-US" dirty="0">
                <a:sym typeface="+mn-ea"/>
              </a:rPr>
              <a:t>10.关于纵隔的叙述正确的是（）</a:t>
            </a:r>
            <a:endParaRPr lang="zh-CN" altLang="en-US" sz="1800" dirty="0">
              <a:solidFill>
                <a:schemeClr val="tx1"/>
              </a:solidFill>
            </a:endParaRPr>
          </a:p>
          <a:p>
            <a:pPr marL="0" indent="177800" algn="just" defTabSz="266700">
              <a:lnSpc>
                <a:spcPct val="150000"/>
              </a:lnSpc>
              <a:buClrTx/>
              <a:buSzTx/>
              <a:buNone/>
            </a:pPr>
            <a:r>
              <a:rPr lang="zh-CN" altLang="en-US" dirty="0">
                <a:sym typeface="+mn-ea"/>
              </a:rPr>
              <a:t>A.是左、右纵隔胸膜之间所有器官和组织的总称B.心位于后纵隔，食管位于前纵隔C.纵隔前界为胸骨，后界为脊柱胸段和腰段D.由于心的原因纵隔略偏向右侧E.心位于前纵隔</a:t>
            </a:r>
            <a:endParaRPr lang="zh-CN" altLang="en-US" sz="1800" dirty="0">
              <a:solidFill>
                <a:schemeClr val="tx1"/>
              </a:solidFill>
            </a:endParaRPr>
          </a:p>
          <a:p>
            <a:pPr marL="0" indent="177800" algn="just" defTabSz="266700">
              <a:lnSpc>
                <a:spcPct val="150000"/>
              </a:lnSpc>
              <a:buClrTx/>
              <a:buSzTx/>
              <a:buNone/>
            </a:pPr>
            <a:r>
              <a:rPr lang="zh-CN" altLang="en-US" dirty="0">
                <a:sym typeface="+mn-ea"/>
              </a:rPr>
              <a:t>11.会厌软骨（）</a:t>
            </a:r>
            <a:endParaRPr lang="zh-CN" altLang="en-US" sz="1800" dirty="0">
              <a:solidFill>
                <a:schemeClr val="tx1"/>
              </a:solidFill>
            </a:endParaRPr>
          </a:p>
          <a:p>
            <a:pPr marL="0" indent="177800" algn="just" defTabSz="266700">
              <a:lnSpc>
                <a:spcPct val="150000"/>
              </a:lnSpc>
              <a:buClrTx/>
              <a:buSzTx/>
              <a:buNone/>
            </a:pPr>
            <a:r>
              <a:rPr lang="zh-CN" altLang="en-US" dirty="0">
                <a:sym typeface="+mn-ea"/>
              </a:rPr>
              <a:t>A. 是喉软骨中最大的一块B. 是呼吸道中唯一完整的软骨环C. 底部有声韧带附着D. 吞咽时可关闭喉口E. 方形膜只附于其上</a:t>
            </a:r>
            <a:endParaRPr lang="zh-CN" altLang="en-US"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32330" y="2592705"/>
            <a:ext cx="8530590" cy="836930"/>
          </a:xfrm>
          <a:prstGeom prst="rect">
            <a:avLst/>
          </a:prstGeom>
        </p:spPr>
        <p:txBody>
          <a:bodyPr wrap="square">
            <a:noAutofit/>
          </a:bodyPr>
          <a:p>
            <a:pPr marL="0" indent="177800" algn="just" defTabSz="266700">
              <a:buClrTx/>
              <a:buSzTx/>
              <a:buNone/>
            </a:pPr>
            <a:r>
              <a:rPr lang="zh-CN" altLang="en-US" sz="1800" dirty="0">
                <a:solidFill>
                  <a:schemeClr val="tx1"/>
                </a:solidFill>
              </a:rPr>
              <a:t>1、B  2、A  3、C  4、A  5、C  6、B  7、A  8、A  9、E  10、A  11、D</a:t>
            </a:r>
            <a:endParaRPr lang="zh-CN" altLang="en-US" sz="180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p:cNvSpPr>
          <p:nvPr>
            <p:ph type="title"/>
          </p:nvPr>
        </p:nvSpPr>
        <p:spPr>
          <a:xfrm>
            <a:off x="1820228" y="515620"/>
            <a:ext cx="8229600" cy="1143000"/>
          </a:xfrm>
        </p:spPr>
        <p:txBody>
          <a:bodyPr anchor="ctr" anchorCtr="0"/>
          <a:p>
            <a:pPr algn="ctr"/>
            <a:r>
              <a:rPr lang="zh-CN" altLang="en-US" dirty="0"/>
              <a:t>呼吸系统概观 </a:t>
            </a:r>
            <a:endParaRPr lang="zh-CN" altLang="en-US" dirty="0"/>
          </a:p>
        </p:txBody>
      </p:sp>
      <p:pic>
        <p:nvPicPr>
          <p:cNvPr id="23556" name="图片 23555" descr="图6-1"/>
          <p:cNvPicPr>
            <a:picLocks noChangeAspect="1"/>
          </p:cNvPicPr>
          <p:nvPr/>
        </p:nvPicPr>
        <p:blipFill>
          <a:blip r:embed="rId1"/>
          <a:stretch>
            <a:fillRect/>
          </a:stretch>
        </p:blipFill>
        <p:spPr>
          <a:xfrm>
            <a:off x="2297113" y="1557338"/>
            <a:ext cx="8207375" cy="4608512"/>
          </a:xfrm>
          <a:prstGeom prst="rect">
            <a:avLst/>
          </a:prstGeom>
          <a:noFill/>
          <a:ln w="9525">
            <a:noFill/>
          </a:ln>
        </p:spPr>
      </p:pic>
      <p:pic>
        <p:nvPicPr>
          <p:cNvPr id="2" name="图片 1"/>
          <p:cNvPicPr>
            <a:picLocks noChangeAspect="1"/>
          </p:cNvPicPr>
          <p:nvPr/>
        </p:nvPicPr>
        <p:blipFill>
          <a:blip r:embed="rId2"/>
          <a:stretch>
            <a:fillRect/>
          </a:stretch>
        </p:blipFill>
        <p:spPr>
          <a:xfrm>
            <a:off x="9725025" y="1047750"/>
            <a:ext cx="1428750" cy="1143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9" name="文本占位符 24578"/>
          <p:cNvSpPr>
            <a:spLocks noGrp="1"/>
          </p:cNvSpPr>
          <p:nvPr>
            <p:ph type="body" idx="1"/>
          </p:nvPr>
        </p:nvSpPr>
        <p:spPr>
          <a:xfrm>
            <a:off x="2049145" y="1828800"/>
            <a:ext cx="8620760" cy="2132965"/>
          </a:xfrm>
        </p:spPr>
        <p:txBody>
          <a:bodyPr>
            <a:normAutofit fontScale="90000" lnSpcReduction="20000"/>
          </a:bodyPr>
          <a:p>
            <a:pPr marL="0" indent="457200" algn="just" fontAlgn="auto">
              <a:lnSpc>
                <a:spcPct val="150000"/>
              </a:lnSpc>
              <a:buClrTx/>
              <a:buSzTx/>
              <a:buFontTx/>
              <a:buNone/>
              <a:extLst>
                <a:ext uri="{35155182-B16C-46BC-9424-99874614C6A1}">
                  <wpsdc:indentchars xmlns:wpsdc="http://www.wps.cn/officeDocument/2017/drawingmlCustomData" val="200" checksum="59296752"/>
                </a:ext>
              </a:extLst>
            </a:pPr>
            <a:r>
              <a:rPr lang="zh-CN" altLang="en-US" sz="2000" kern="1200" dirty="0">
                <a:solidFill>
                  <a:schemeClr val="tx1"/>
                </a:solidFill>
                <a:latin typeface="+mn-lt"/>
                <a:ea typeface="+mn-ea"/>
                <a:cs typeface="+mn-cs"/>
              </a:rPr>
              <a:t>鼻是呼吸道的起始部，可分外鼻、鼻腔和鼻旁窦3部分。</a:t>
            </a:r>
            <a:endParaRPr lang="zh-CN" altLang="en-US" sz="2000" kern="1200" dirty="0">
              <a:solidFill>
                <a:schemeClr val="tx1"/>
              </a:solidFill>
              <a:latin typeface="+mn-lt"/>
              <a:ea typeface="+mn-ea"/>
              <a:cs typeface="+mn-cs"/>
            </a:endParaRPr>
          </a:p>
          <a:p>
            <a:pPr marL="0" indent="457200" algn="just" fontAlgn="auto">
              <a:lnSpc>
                <a:spcPct val="150000"/>
              </a:lnSpc>
              <a:buClrTx/>
              <a:buSzTx/>
              <a:buFontTx/>
              <a:buNone/>
              <a:extLst>
                <a:ext uri="{35155182-B16C-46BC-9424-99874614C6A1}">
                  <wpsdc:indentchars xmlns:wpsdc="http://www.wps.cn/officeDocument/2017/drawingmlCustomData" val="200" checksum="59296752"/>
                </a:ext>
              </a:extLst>
            </a:pPr>
            <a:r>
              <a:rPr lang="zh-CN" altLang="en-US" sz="2000" kern="1200" dirty="0">
                <a:solidFill>
                  <a:schemeClr val="tx1"/>
                </a:solidFill>
                <a:latin typeface="+mn-lt"/>
                <a:ea typeface="+mn-ea"/>
                <a:cs typeface="+mn-cs"/>
              </a:rPr>
              <a:t>（一）外鼻</a:t>
            </a:r>
            <a:endParaRPr lang="zh-CN" altLang="en-US" sz="2000" kern="1200" dirty="0">
              <a:solidFill>
                <a:schemeClr val="tx1"/>
              </a:solidFill>
              <a:latin typeface="+mn-lt"/>
              <a:ea typeface="+mn-ea"/>
              <a:cs typeface="+mn-cs"/>
            </a:endParaRPr>
          </a:p>
          <a:p>
            <a:pPr marL="0" indent="457200" algn="just" fontAlgn="auto">
              <a:lnSpc>
                <a:spcPct val="150000"/>
              </a:lnSpc>
              <a:buClrTx/>
              <a:buSzTx/>
              <a:buFontTx/>
              <a:buNone/>
              <a:extLst>
                <a:ext uri="{35155182-B16C-46BC-9424-99874614C6A1}">
                  <wpsdc:indentchars xmlns:wpsdc="http://www.wps.cn/officeDocument/2017/drawingmlCustomData" val="200" checksum="59296752"/>
                </a:ext>
              </a:extLst>
            </a:pPr>
            <a:r>
              <a:rPr lang="zh-CN" altLang="en-US" sz="2000" kern="1200" dirty="0">
                <a:solidFill>
                  <a:schemeClr val="tx1"/>
                </a:solidFill>
                <a:latin typeface="+mn-lt"/>
                <a:ea typeface="+mn-ea"/>
                <a:cs typeface="+mn-cs"/>
              </a:rPr>
              <a:t>外鼻位于面部的中央，由骨和软骨作为支架，外面被覆皮肤而成。外鼻自上而下分为鼻尖、鼻背和鼻根。鼻尖两侧呈弧形扩大的部分称鼻翼，当呼吸困难时，可出现鼻翼扇动。外鼻的下面有一对鼻孔。</a:t>
            </a:r>
            <a:endParaRPr lang="zh-CN" altLang="en-US" sz="2000" kern="1200" dirty="0">
              <a:solidFill>
                <a:schemeClr val="tx1"/>
              </a:solidFill>
              <a:latin typeface="+mn-lt"/>
              <a:ea typeface="+mn-ea"/>
              <a:cs typeface="+mn-cs"/>
            </a:endParaRPr>
          </a:p>
        </p:txBody>
      </p:sp>
      <p:sp>
        <p:nvSpPr>
          <p:cNvPr id="23" name="Title 6"/>
          <p:cNvSpPr txBox="1"/>
          <p:nvPr>
            <p:custDataLst>
              <p:tags r:id="rId1"/>
            </p:custDataLst>
          </p:nvPr>
        </p:nvSpPr>
        <p:spPr>
          <a:xfrm>
            <a:off x="231407" y="97384"/>
            <a:ext cx="1356995" cy="4591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algn="l" fontAlgn="auto">
              <a:lnSpc>
                <a:spcPct val="90000"/>
              </a:lnSpc>
              <a:buFont typeface="Arial" panose="020B0604020202020204" pitchFamily="34" charset="0"/>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一、鼻</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p:cNvSpPr>
          <p:nvPr>
            <p:ph type="title"/>
          </p:nvPr>
        </p:nvSpPr>
        <p:spPr>
          <a:xfrm>
            <a:off x="0" y="621030"/>
            <a:ext cx="12192000" cy="1143000"/>
          </a:xfrm>
        </p:spPr>
        <p:txBody>
          <a:bodyPr anchor="ctr" anchorCtr="0"/>
          <a:p>
            <a:pPr algn="ctr"/>
            <a:r>
              <a:rPr lang="zh-CN" altLang="en-US" dirty="0"/>
              <a:t>外鼻的形态 </a:t>
            </a:r>
            <a:endParaRPr lang="zh-CN" altLang="en-US" dirty="0"/>
          </a:p>
        </p:txBody>
      </p:sp>
      <p:pic>
        <p:nvPicPr>
          <p:cNvPr id="25604" name="图片 25603" descr="图6-2"/>
          <p:cNvPicPr>
            <a:picLocks noChangeAspect="1"/>
          </p:cNvPicPr>
          <p:nvPr/>
        </p:nvPicPr>
        <p:blipFill>
          <a:blip r:embed="rId1"/>
          <a:stretch>
            <a:fillRect/>
          </a:stretch>
        </p:blipFill>
        <p:spPr>
          <a:xfrm>
            <a:off x="2770188" y="1764030"/>
            <a:ext cx="7561262" cy="45370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7539</Words>
  <Application>WPS 演示</Application>
  <PresentationFormat>自定义</PresentationFormat>
  <Paragraphs>373</Paragraphs>
  <Slides>69</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69</vt:i4>
      </vt:variant>
    </vt:vector>
  </HeadingPairs>
  <TitlesOfParts>
    <vt:vector size="82" baseType="lpstr">
      <vt:lpstr>Arial</vt:lpstr>
      <vt:lpstr>宋体</vt:lpstr>
      <vt:lpstr>Wingdings</vt:lpstr>
      <vt:lpstr>黑体</vt:lpstr>
      <vt:lpstr>微软雅黑</vt:lpstr>
      <vt:lpstr>华文细黑</vt:lpstr>
      <vt:lpstr>字魂70号-灵悦黑体</vt:lpstr>
      <vt:lpstr>Segoe UI</vt:lpstr>
      <vt:lpstr>隶书</vt:lpstr>
      <vt:lpstr>Arial Unicode MS</vt:lpstr>
      <vt:lpstr>新宋体</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呼吸系统概观 </vt:lpstr>
      <vt:lpstr>PowerPoint 演示文稿</vt:lpstr>
      <vt:lpstr>外鼻的形态 </vt:lpstr>
      <vt:lpstr>（二）鼻腔</vt:lpstr>
      <vt:lpstr>鼻腔外侧壁（右侧）</vt:lpstr>
      <vt:lpstr>（三）鼻旁窦</vt:lpstr>
      <vt:lpstr>鼻旁窦及鼻泪管开口 </vt:lpstr>
      <vt:lpstr>鼻旁窦体表投影 </vt:lpstr>
      <vt:lpstr>PowerPoint 演示文稿</vt:lpstr>
      <vt:lpstr>PowerPoint 演示文稿</vt:lpstr>
      <vt:lpstr>PowerPoint 演示文稿</vt:lpstr>
      <vt:lpstr>PowerPoint 演示文稿</vt:lpstr>
      <vt:lpstr>分离的喉软骨</vt:lpstr>
      <vt:lpstr>PowerPoint 演示文稿</vt:lpstr>
      <vt:lpstr>喉软骨连结（前面） </vt:lpstr>
      <vt:lpstr> 喉软骨连结（后面） </vt:lpstr>
      <vt:lpstr>PowerPoint 演示文稿</vt:lpstr>
      <vt:lpstr>PowerPoint 演示文稿</vt:lpstr>
      <vt:lpstr>喉腔（冠状切面）</vt:lpstr>
      <vt:lpstr>喉腔（矢状切面）</vt:lpstr>
      <vt:lpstr>PowerPoint 演示文稿</vt:lpstr>
      <vt:lpstr>PowerPoint 演示文稿</vt:lpstr>
      <vt:lpstr>PowerPoint 演示文稿</vt:lpstr>
      <vt:lpstr>PowerPoint 演示文稿</vt:lpstr>
      <vt:lpstr>PowerPoint 演示文稿</vt:lpstr>
      <vt:lpstr>气管的微细结构</vt:lpstr>
      <vt:lpstr>PowerPoint 演示文稿</vt:lpstr>
      <vt:lpstr>PowerPoint 演示文稿</vt:lpstr>
      <vt:lpstr>PowerPoint 演示文稿</vt:lpstr>
      <vt:lpstr>肺（前面） </vt:lpstr>
      <vt:lpstr>肺（内侧面）</vt:lpstr>
      <vt:lpstr>PowerPoint 演示文稿</vt:lpstr>
      <vt:lpstr>PowerPoint 演示文稿</vt:lpstr>
      <vt:lpstr>肺内结构模式图</vt:lpstr>
      <vt:lpstr>（一）导气部</vt:lpstr>
      <vt:lpstr>PowerPoint 演示文稿</vt:lpstr>
      <vt:lpstr>（二）呼吸部</vt:lpstr>
      <vt:lpstr>肺的微细结构</vt:lpstr>
      <vt:lpstr>PowerPoint 演示文稿</vt:lpstr>
      <vt:lpstr>肺泡结构模式图</vt:lpstr>
      <vt:lpstr>PowerPoint 演示文稿</vt:lpstr>
      <vt:lpstr>PowerPoint 演示文稿</vt:lpstr>
      <vt:lpstr>PowerPoint 演示文稿</vt:lpstr>
      <vt:lpstr>胸膜和胸膜腔模式图 </vt:lpstr>
      <vt:lpstr>二、胸膜的分部及胸膜隐窝</vt:lpstr>
      <vt:lpstr>PowerPoint 演示文稿</vt:lpstr>
      <vt:lpstr>肺与胸膜的体表投影（前面） </vt:lpstr>
      <vt:lpstr>肺与胸膜的体表投影（右侧面） </vt:lpstr>
      <vt:lpstr>肺与胸膜的体表投影（左侧面） </vt:lpstr>
      <vt:lpstr>肺与胸膜的体表投影（后面） </vt:lpstr>
      <vt:lpstr>肺和胸膜下界的体表投影 </vt:lpstr>
      <vt:lpstr>PowerPoint 演示文稿</vt:lpstr>
      <vt:lpstr>PowerPoint 演示文稿</vt:lpstr>
      <vt:lpstr>PowerPoint 演示文稿</vt:lpstr>
      <vt:lpstr>纵隔的分部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嘟嘟</cp:lastModifiedBy>
  <cp:revision>268</cp:revision>
  <dcterms:created xsi:type="dcterms:W3CDTF">2019-11-11T13:37:00Z</dcterms:created>
  <dcterms:modified xsi:type="dcterms:W3CDTF">2025-10-09T02:48:27Z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F7155156197D44D9B363A54C143B2CC7_13</vt:lpwstr>
  </property>
</Properties>
</file>